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90" r:id="rId10"/>
    <p:sldId id="263" r:id="rId11"/>
    <p:sldId id="264" r:id="rId12"/>
    <p:sldId id="280" r:id="rId13"/>
    <p:sldId id="265" r:id="rId14"/>
    <p:sldId id="281" r:id="rId15"/>
    <p:sldId id="266" r:id="rId16"/>
    <p:sldId id="267" r:id="rId17"/>
    <p:sldId id="268" r:id="rId18"/>
    <p:sldId id="282" r:id="rId19"/>
    <p:sldId id="291" r:id="rId20"/>
    <p:sldId id="269" r:id="rId21"/>
    <p:sldId id="270" r:id="rId22"/>
    <p:sldId id="271" r:id="rId23"/>
    <p:sldId id="272" r:id="rId24"/>
    <p:sldId id="273" r:id="rId25"/>
    <p:sldId id="274" r:id="rId26"/>
    <p:sldId id="285" r:id="rId27"/>
    <p:sldId id="292" r:id="rId28"/>
    <p:sldId id="275" r:id="rId29"/>
    <p:sldId id="276" r:id="rId30"/>
    <p:sldId id="286" r:id="rId31"/>
    <p:sldId id="277" r:id="rId32"/>
    <p:sldId id="293" r:id="rId33"/>
    <p:sldId id="278" r:id="rId34"/>
    <p:sldId id="288" r:id="rId35"/>
    <p:sldId id="279" r:id="rId36"/>
  </p:sldIdLst>
  <p:sldSz cx="12192000" cy="6858000"/>
  <p:notesSz cx="6858000" cy="9144000"/>
  <p:embeddedFontLst>
    <p:embeddedFont>
      <p:font typeface="Source Han Sans CN Regular" charset="-122"/>
      <p:regular r:id="rId37"/>
    </p:embeddedFont>
    <p:embeddedFont>
      <p:font typeface="Source Han Sans" charset="-122"/>
      <p:regular r:id="rId38"/>
    </p:embeddedFont>
    <p:embeddedFont>
      <p:font typeface="OPPOSans H" charset="-122"/>
      <p:regular r:id="rId39"/>
    </p:embeddedFont>
    <p:embeddedFont>
      <p:font typeface="Source Han Sans CN Bold" charset="-122"/>
      <p:regular r:id="rId40"/>
    </p:embeddedFont>
    <p:embeddedFont>
      <p:font typeface="OPPOSans B" charset="-122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870059" y="463748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63500" cap="sq">
            <a:solidFill>
              <a:schemeClr val="tx1">
                <a:alpha val="100000"/>
              </a:schemeClr>
            </a:solidFill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SARTORIUS</a:t>
            </a:r>
            <a:endParaRPr kumimoji="1" lang="zh-CN" altLang="en-US" dirty="0"/>
          </a:p>
        </p:txBody>
      </p:sp>
      <p:sp>
        <p:nvSpPr>
          <p:cNvPr id="4" name="标题 1"/>
          <p:cNvSpPr txBox="1"/>
          <p:nvPr/>
        </p:nvSpPr>
        <p:spPr>
          <a:xfrm rot="165897">
            <a:off x="628448" y="1199711"/>
            <a:ext cx="9786112" cy="5009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641327" y="1196502"/>
            <a:ext cx="9786112" cy="5009957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 flipV="1">
            <a:off x="641327" y="5291254"/>
            <a:ext cx="1420145" cy="915205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631086" y="2190127"/>
            <a:ext cx="5224129" cy="3849358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994938" y="2761180"/>
            <a:ext cx="5919675" cy="1048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SOP手册：投诉处理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H="1" flipV="1">
            <a:off x="540697" y="563676"/>
            <a:ext cx="176321" cy="176321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H="1" flipV="1">
            <a:off x="861297" y="563676"/>
            <a:ext cx="176321" cy="176321"/>
          </a:xfrm>
          <a:prstGeom prst="flowChartConnector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0800000" flipH="1" flipV="1">
            <a:off x="1181898" y="563676"/>
            <a:ext cx="176321" cy="176321"/>
          </a:xfrm>
          <a:prstGeom prst="flowChartConnector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098588" y="4526946"/>
            <a:ext cx="2287610" cy="488978"/>
          </a:xfrm>
          <a:prstGeom prst="roundRect">
            <a:avLst>
              <a:gd name="adj" fmla="val 14417"/>
            </a:avLst>
          </a:pr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72526" y="4414892"/>
            <a:ext cx="437517" cy="43597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267273" y="4498543"/>
            <a:ext cx="248022" cy="26867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1468" tIns="30734" rIns="61468" bIns="30734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29683" y="3879935"/>
            <a:ext cx="5580000" cy="32977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229431" y="3969747"/>
            <a:ext cx="1711720" cy="1501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818762" y="3983033"/>
            <a:ext cx="734553" cy="123577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784318" y="4036743"/>
            <a:ext cx="3921535" cy="161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94938" y="1546576"/>
            <a:ext cx="3513889" cy="1092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D03D">
                        <a:alpha val="100000"/>
                      </a:srgbClr>
                    </a:gs>
                    <a:gs pos="86000">
                      <a:srgbClr val="FFD03D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2025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8241" y="2807347"/>
            <a:ext cx="476122" cy="476122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6901913" y="930366"/>
            <a:ext cx="1930938" cy="1159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6901913" y="930366"/>
            <a:ext cx="1930938" cy="31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7068924" y="1378458"/>
            <a:ext cx="245768" cy="245768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8900000">
            <a:off x="7117987" y="1443905"/>
            <a:ext cx="147642" cy="87439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7421584" y="1414323"/>
            <a:ext cx="1289658" cy="174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068924" y="1745260"/>
            <a:ext cx="245768" cy="245768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18900000">
            <a:off x="7117987" y="1810707"/>
            <a:ext cx="147642" cy="87439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7421584" y="1781125"/>
            <a:ext cx="1289658" cy="174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10800000" flipH="1" flipV="1">
            <a:off x="7029090" y="1044021"/>
            <a:ext cx="84652" cy="84652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10800000" flipH="1" flipV="1">
            <a:off x="7183010" y="1044021"/>
            <a:ext cx="84652" cy="8465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10800000" flipH="1" flipV="1">
            <a:off x="7336931" y="1044021"/>
            <a:ext cx="84652" cy="84652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8423692" y="1060607"/>
            <a:ext cx="287550" cy="5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>
            <a:off x="11163489" y="2569286"/>
            <a:ext cx="476122" cy="476122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>
            <a:off x="3791869" y="4526946"/>
            <a:ext cx="2287610" cy="488978"/>
          </a:xfrm>
          <a:prstGeom prst="roundRect">
            <a:avLst>
              <a:gd name="adj" fmla="val 14417"/>
            </a:avLst>
          </a:pr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>
            <a:off x="3865807" y="4414892"/>
            <a:ext cx="437517" cy="43597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>
            <a:off x="3948377" y="4506893"/>
            <a:ext cx="272379" cy="251969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1468" tIns="30734" rIns="61468" bIns="30734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>
            <a:off x="1678870" y="4625875"/>
            <a:ext cx="1916800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 dirty="0" smtClean="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主讲人: </a:t>
            </a:r>
            <a:r>
              <a:rPr kumimoji="1" lang="zh-CN" altLang="en-US" sz="1800" dirty="0" smtClean="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软服软件</a:t>
            </a:r>
            <a:endParaRPr kumimoji="1" lang="zh-CN" altLang="en-US" dirty="0"/>
          </a:p>
        </p:txBody>
      </p:sp>
      <p:sp>
        <p:nvSpPr>
          <p:cNvPr id="38" name="标题 1"/>
          <p:cNvSpPr txBox="1"/>
          <p:nvPr/>
        </p:nvSpPr>
        <p:spPr>
          <a:xfrm>
            <a:off x="5090298" y="4623842"/>
            <a:ext cx="984196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2025.4</a:t>
            </a:r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>
            <a:off x="4506035" y="4624858"/>
            <a:ext cx="756233" cy="31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Service：投诉单处理与流转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03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39598" y="2230243"/>
            <a:ext cx="3402144" cy="3100647"/>
          </a:xfrm>
          <a:prstGeom prst="hexagon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208423" y="2230243"/>
            <a:ext cx="3402144" cy="3100647"/>
          </a:xfrm>
          <a:prstGeom prst="hexagon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35520" y="2230243"/>
            <a:ext cx="3402144" cy="3100647"/>
          </a:xfrm>
          <a:prstGeom prst="hexagon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104345" y="2230243"/>
            <a:ext cx="3402144" cy="3100647"/>
          </a:xfrm>
          <a:prstGeom prst="hexagon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80361" y="2230243"/>
            <a:ext cx="3402144" cy="3100647"/>
          </a:xfrm>
          <a:prstGeom prst="hexagon">
            <a:avLst/>
          </a:prstGeom>
          <a:solidFill>
            <a:schemeClr val="accent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376283" y="2230243"/>
            <a:ext cx="3402144" cy="3100647"/>
          </a:xfrm>
          <a:prstGeom prst="hexagon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97564" y="2372907"/>
            <a:ext cx="724384" cy="624469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333873" y="2371492"/>
            <a:ext cx="724384" cy="624469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066158" y="2371492"/>
            <a:ext cx="724384" cy="624469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31673" y="2423531"/>
            <a:ext cx="8509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267982" y="2422116"/>
            <a:ext cx="8509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000267" y="2422116"/>
            <a:ext cx="850900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385584" y="2230243"/>
            <a:ext cx="1929157" cy="805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信息录入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154828" y="2230243"/>
            <a:ext cx="1929157" cy="805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附件上传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894389" y="2230243"/>
            <a:ext cx="1929157" cy="805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31621" y="3078198"/>
            <a:ext cx="2738138" cy="18027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接收客户投诉，通过系统新建投诉单，详细记录问题，选择对应Sales，确保投诉单流转正确。
在新建投诉单时，上传相关附件，如产品照片、合同等，为核实人提供更全面的参考信息。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700865" y="3078198"/>
            <a:ext cx="2738138" cy="1815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在新建投诉单时，上传相关附件，如产品照片、合同等，为核实人提供更全面的参考信息。
确保附件清晰可读，与投诉内容相关，便于核实人快速了解问题背景。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440426" y="3078198"/>
            <a:ext cx="2738138" cy="1815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提交投诉单后，系统自动流转至核实人，Service需跟进处理进度，及时与客户沟通反馈。
在投诉单流转过程中，及时响应核实人或审批人的询问，补充必要信息，确保流程顺利进行。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新建投诉单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3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098" name="Picture 2" descr="D:\Projects\[01]Project\Sartorius\需求\CMP投诉处理系统\preview\05-service-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1999" cy="588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3759430"/>
            <a:ext cx="12192000" cy="191454"/>
          </a:xfrm>
          <a:custGeom>
            <a:avLst/>
            <a:gdLst>
              <a:gd name="connsiteX0" fmla="*/ 0 w 13577104"/>
              <a:gd name="connsiteY0" fmla="*/ 277818 h 451438"/>
              <a:gd name="connsiteX1" fmla="*/ 1932972 w 13577104"/>
              <a:gd name="connsiteY1" fmla="*/ 23174 h 451438"/>
              <a:gd name="connsiteX2" fmla="*/ 4155311 w 13577104"/>
              <a:gd name="connsiteY2" fmla="*/ 428288 h 451438"/>
              <a:gd name="connsiteX3" fmla="*/ 7014258 w 13577104"/>
              <a:gd name="connsiteY3" fmla="*/ 25 h 451438"/>
              <a:gd name="connsiteX4" fmla="*/ 9225023 w 13577104"/>
              <a:gd name="connsiteY4" fmla="*/ 451438 h 451438"/>
              <a:gd name="connsiteX5" fmla="*/ 11586258 w 13577104"/>
              <a:gd name="connsiteY5" fmla="*/ 25 h 451438"/>
              <a:gd name="connsiteX6" fmla="*/ 13577104 w 13577104"/>
              <a:gd name="connsiteY6" fmla="*/ 439863 h 451438"/>
            </a:gdLst>
            <a:ahLst/>
            <a:cxnLst/>
            <a:rect l="l" t="t" r="r" b="b"/>
            <a:pathLst>
              <a:path w="13577104" h="451438">
                <a:moveTo>
                  <a:pt x="0" y="277818"/>
                </a:moveTo>
                <a:cubicBezTo>
                  <a:pt x="620210" y="137957"/>
                  <a:pt x="1240420" y="-1904"/>
                  <a:pt x="1932972" y="23174"/>
                </a:cubicBezTo>
                <a:cubicBezTo>
                  <a:pt x="2625524" y="48252"/>
                  <a:pt x="3308430" y="432146"/>
                  <a:pt x="4155311" y="428288"/>
                </a:cubicBezTo>
                <a:cubicBezTo>
                  <a:pt x="5002192" y="424430"/>
                  <a:pt x="6169306" y="-3833"/>
                  <a:pt x="7014258" y="25"/>
                </a:cubicBezTo>
                <a:cubicBezTo>
                  <a:pt x="7859210" y="3883"/>
                  <a:pt x="8463023" y="451438"/>
                  <a:pt x="9225023" y="451438"/>
                </a:cubicBezTo>
                <a:cubicBezTo>
                  <a:pt x="9987023" y="451438"/>
                  <a:pt x="10860911" y="1954"/>
                  <a:pt x="11586258" y="25"/>
                </a:cubicBezTo>
                <a:cubicBezTo>
                  <a:pt x="12311605" y="-1904"/>
                  <a:pt x="12944354" y="218979"/>
                  <a:pt x="13577104" y="439863"/>
                </a:cubicBezTo>
              </a:path>
            </a:pathLst>
          </a:custGeom>
          <a:noFill/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296366" y="3012864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ahLst/>
            <a:cxnLst/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315951" y="3089061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ahLst/>
            <a:cxnLst/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938452" y="3710786"/>
            <a:ext cx="319132" cy="319132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240399" y="3129886"/>
            <a:ext cx="822767" cy="1562582"/>
          </a:xfrm>
          <a:custGeom>
            <a:avLst/>
            <a:gdLst>
              <a:gd name="connsiteX0" fmla="*/ 0 w 822767"/>
              <a:gd name="connsiteY0" fmla="*/ 0 h 1562582"/>
              <a:gd name="connsiteX1" fmla="*/ 822767 w 822767"/>
              <a:gd name="connsiteY1" fmla="*/ 781291 h 1562582"/>
              <a:gd name="connsiteX2" fmla="*/ 0 w 822767"/>
              <a:gd name="connsiteY2" fmla="*/ 1562582 h 1562582"/>
              <a:gd name="connsiteX3" fmla="*/ 524308 w 822767"/>
              <a:gd name="connsiteY3" fmla="*/ 781291 h 1562582"/>
              <a:gd name="connsiteX4" fmla="*/ 0 w 822767"/>
              <a:gd name="connsiteY4" fmla="*/ 0 h 1562582"/>
              <a:gd name="connsiteX5" fmla="*/ 0 w 822767"/>
              <a:gd name="connsiteY5" fmla="*/ 0 h 1562582"/>
              <a:gd name="connsiteX6" fmla="*/ 0 w 822767"/>
              <a:gd name="connsiteY6" fmla="*/ 0 h 1562582"/>
            </a:gdLst>
            <a:ahLst/>
            <a:cxnLst/>
            <a:rect l="l" t="t" r="r" b="b"/>
            <a:pathLst>
              <a:path w="822767" h="1562582">
                <a:moveTo>
                  <a:pt x="0" y="0"/>
                </a:moveTo>
                <a:lnTo>
                  <a:pt x="822767" y="781291"/>
                </a:lnTo>
                <a:lnTo>
                  <a:pt x="0" y="1562582"/>
                </a:lnTo>
                <a:lnTo>
                  <a:pt x="524308" y="781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862900" y="3751611"/>
            <a:ext cx="319132" cy="319132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918866" y="3634588"/>
            <a:ext cx="319132" cy="319132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950694" y="3666416"/>
            <a:ext cx="255479" cy="255479"/>
          </a:xfrm>
          <a:prstGeom prst="pie">
            <a:avLst>
              <a:gd name="adj1" fmla="val 19870605"/>
              <a:gd name="adj2" fmla="val 1620000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970279" y="3742613"/>
            <a:ext cx="255479" cy="255479"/>
          </a:xfrm>
          <a:prstGeom prst="pie">
            <a:avLst>
              <a:gd name="adj1" fmla="val 1409832"/>
              <a:gd name="adj2" fmla="val 16200000"/>
            </a:avLst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94727" y="3783438"/>
            <a:ext cx="255479" cy="255479"/>
          </a:xfrm>
          <a:prstGeom prst="pie">
            <a:avLst>
              <a:gd name="adj1" fmla="val 6193230"/>
              <a:gd name="adj2" fmla="val 1620000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96958" y="1243056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信息准确性检查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096959" y="1932052"/>
            <a:ext cx="4336547" cy="111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自查投诉单信息准确性，包括产品型号、问题描述等，确保投诉单符合公司要求。
检查投诉单是否包含关键信息，如投诉时间、投诉渠道等，便于后续统计分析和追溯。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966665" y="1383228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966666" y="2072224"/>
            <a:ext cx="4336547" cy="987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自查通过后，提交投诉单至核实人，等待进一步处理，确保投诉单流转顺畅。
在提交过程中，记录自查结果，便于后续追溯和查询。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948975" y="4607563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572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逻辑一致性检查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948975" y="5325688"/>
            <a:ext cx="4336547" cy="10014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检查投诉单中各项信息之间的逻辑关系，如产品型号与问题描述是否匹配。
确保投诉单信息真实可靠，避免因虚假信息导致处理错误。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投诉单自查</a:t>
            </a:r>
            <a:endParaRPr kumimoji="1"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1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Picture 2" descr="D:\Projects\[01]Project\Sartorius\需求\CMP投诉处理系统\preview\02-自查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64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148148" y="3246226"/>
            <a:ext cx="12507402" cy="533310"/>
          </a:xfrm>
          <a:custGeom>
            <a:avLst/>
            <a:gdLst>
              <a:gd name="connsiteX0" fmla="*/ 0 w 12507402"/>
              <a:gd name="connsiteY0" fmla="*/ 496552 h 838562"/>
              <a:gd name="connsiteX1" fmla="*/ 1717481 w 12507402"/>
              <a:gd name="connsiteY1" fmla="*/ 5768 h 838562"/>
              <a:gd name="connsiteX2" fmla="*/ 3108960 w 12507402"/>
              <a:gd name="connsiteY2" fmla="*/ 822609 h 838562"/>
              <a:gd name="connsiteX3" fmla="*/ 5144494 w 12507402"/>
              <a:gd name="connsiteY3" fmla="*/ 234160 h 838562"/>
              <a:gd name="connsiteX4" fmla="*/ 6861975 w 12507402"/>
              <a:gd name="connsiteY4" fmla="*/ 838458 h 838562"/>
              <a:gd name="connsiteX5" fmla="*/ 8794142 w 12507402"/>
              <a:gd name="connsiteY5" fmla="*/ 178500 h 838562"/>
              <a:gd name="connsiteX6" fmla="*/ 10766066 w 12507402"/>
              <a:gd name="connsiteY6" fmla="*/ 760042 h 838562"/>
              <a:gd name="connsiteX7" fmla="*/ 12507402 w 12507402"/>
              <a:gd name="connsiteY7" fmla="*/ 57975 h 838562"/>
            </a:gdLst>
            <a:ahLst/>
            <a:cxnLst/>
            <a:rect l="l" t="t" r="r" b="b"/>
            <a:pathLst>
              <a:path w="12507402" h="838562">
                <a:moveTo>
                  <a:pt x="0" y="496552"/>
                </a:moveTo>
                <a:cubicBezTo>
                  <a:pt x="595685" y="293794"/>
                  <a:pt x="1199321" y="-48575"/>
                  <a:pt x="1717481" y="5768"/>
                </a:cubicBezTo>
                <a:cubicBezTo>
                  <a:pt x="2235641" y="60111"/>
                  <a:pt x="2537791" y="784544"/>
                  <a:pt x="3108960" y="822609"/>
                </a:cubicBezTo>
                <a:cubicBezTo>
                  <a:pt x="3680129" y="860674"/>
                  <a:pt x="4518992" y="231519"/>
                  <a:pt x="5144494" y="234160"/>
                </a:cubicBezTo>
                <a:cubicBezTo>
                  <a:pt x="5769996" y="236801"/>
                  <a:pt x="6253700" y="847735"/>
                  <a:pt x="6861975" y="838458"/>
                </a:cubicBezTo>
                <a:cubicBezTo>
                  <a:pt x="7470250" y="829181"/>
                  <a:pt x="8143460" y="191569"/>
                  <a:pt x="8794142" y="178500"/>
                </a:cubicBezTo>
                <a:cubicBezTo>
                  <a:pt x="9444824" y="165431"/>
                  <a:pt x="9904675" y="1034346"/>
                  <a:pt x="10766066" y="760042"/>
                </a:cubicBezTo>
                <a:cubicBezTo>
                  <a:pt x="11452529" y="585759"/>
                  <a:pt x="11960087" y="346872"/>
                  <a:pt x="12507402" y="57975"/>
                </a:cubicBezTo>
              </a:path>
            </a:pathLst>
          </a:cu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>
            <a:off x="-179953" y="3342111"/>
            <a:ext cx="12483548" cy="453330"/>
          </a:xfrm>
          <a:custGeom>
            <a:avLst/>
            <a:gdLst>
              <a:gd name="connsiteX0" fmla="*/ 0 w 12483548"/>
              <a:gd name="connsiteY0" fmla="*/ 370790 h 712803"/>
              <a:gd name="connsiteX1" fmla="*/ 1709530 w 12483548"/>
              <a:gd name="connsiteY1" fmla="*/ 5030 h 712803"/>
              <a:gd name="connsiteX2" fmla="*/ 3108960 w 12483548"/>
              <a:gd name="connsiteY2" fmla="*/ 609329 h 712803"/>
              <a:gd name="connsiteX3" fmla="*/ 5144494 w 12483548"/>
              <a:gd name="connsiteY3" fmla="*/ 108398 h 712803"/>
              <a:gd name="connsiteX4" fmla="*/ 6861975 w 12483548"/>
              <a:gd name="connsiteY4" fmla="*/ 712696 h 712803"/>
              <a:gd name="connsiteX5" fmla="*/ 8794142 w 12483548"/>
              <a:gd name="connsiteY5" fmla="*/ 52738 h 712803"/>
              <a:gd name="connsiteX6" fmla="*/ 10774017 w 12483548"/>
              <a:gd name="connsiteY6" fmla="*/ 696794 h 712803"/>
              <a:gd name="connsiteX7" fmla="*/ 12483548 w 12483548"/>
              <a:gd name="connsiteY7" fmla="*/ 132251 h 712803"/>
            </a:gdLst>
            <a:ahLst/>
            <a:cxnLst/>
            <a:rect l="l" t="t" r="r" b="b"/>
            <a:pathLst>
              <a:path w="12483548" h="712803">
                <a:moveTo>
                  <a:pt x="0" y="370790"/>
                </a:moveTo>
                <a:cubicBezTo>
                  <a:pt x="595685" y="168032"/>
                  <a:pt x="1191370" y="-34726"/>
                  <a:pt x="1709530" y="5030"/>
                </a:cubicBezTo>
                <a:cubicBezTo>
                  <a:pt x="2227690" y="44786"/>
                  <a:pt x="2536466" y="592101"/>
                  <a:pt x="3108960" y="609329"/>
                </a:cubicBezTo>
                <a:cubicBezTo>
                  <a:pt x="3681454" y="626557"/>
                  <a:pt x="4518992" y="91170"/>
                  <a:pt x="5144494" y="108398"/>
                </a:cubicBezTo>
                <a:cubicBezTo>
                  <a:pt x="5769997" y="125626"/>
                  <a:pt x="6253700" y="721973"/>
                  <a:pt x="6861975" y="712696"/>
                </a:cubicBezTo>
                <a:cubicBezTo>
                  <a:pt x="7470250" y="703419"/>
                  <a:pt x="8142135" y="55388"/>
                  <a:pt x="8794142" y="52738"/>
                </a:cubicBezTo>
                <a:cubicBezTo>
                  <a:pt x="9446149" y="50088"/>
                  <a:pt x="10159116" y="683542"/>
                  <a:pt x="10774017" y="696794"/>
                </a:cubicBezTo>
                <a:cubicBezTo>
                  <a:pt x="11388918" y="710046"/>
                  <a:pt x="11936233" y="421148"/>
                  <a:pt x="12483548" y="132251"/>
                </a:cubicBezTo>
              </a:path>
            </a:pathLst>
          </a:custGeom>
          <a:noFill/>
          <a:ln w="19050" cap="sq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273148" y="3265250"/>
            <a:ext cx="254441" cy="254441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1316677" y="3308779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273147" y="1728068"/>
            <a:ext cx="4746543" cy="133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投诉单流转至核实人，等待进一步核实和处理建议，跟进处理进度，及时与客户沟通反馈。
在投诉单流转过程中，与Sales保持密切沟通，确保客户信息准确无误，便于后续处理。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73147" y="1384828"/>
            <a:ext cx="474654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流转至核实人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82685" y="3512072"/>
            <a:ext cx="254441" cy="254441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flipH="1">
            <a:off x="6726214" y="3555600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82684" y="1974890"/>
            <a:ext cx="4746543" cy="133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核实人核实通过后，投诉单流转至Service Dept. Manager进行审批。
在流转过程中，及时记录流转时间，便于后续统计分析和追溯。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82684" y="1608790"/>
            <a:ext cx="474654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流转至审批人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3185878" y="3665797"/>
            <a:ext cx="254441" cy="25444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3229407" y="3709327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185877" y="4558071"/>
            <a:ext cx="6400083" cy="152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投诉单最终流转至BO，进行实物确认与信息回填，确保实物与投诉单描述一致。
在流转过程中，及时通知BO处理进度，确保BO能够及时响应。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185877" y="4191970"/>
            <a:ext cx="640008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流转至BO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投诉单流转</a:t>
            </a:r>
            <a:endParaRPr kumimoji="1"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19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0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核实人：信息核实与处理建议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04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1046167">
            <a:off x="-181707" y="2675731"/>
            <a:ext cx="12397291" cy="1264806"/>
          </a:xfrm>
          <a:custGeom>
            <a:avLst/>
            <a:gdLst>
              <a:gd name="connsiteX0" fmla="*/ 9738888 w 12397291"/>
              <a:gd name="connsiteY0" fmla="*/ 462570 h 1264806"/>
              <a:gd name="connsiteX1" fmla="*/ 10273176 w 12397291"/>
              <a:gd name="connsiteY1" fmla="*/ 550556 h 1264806"/>
              <a:gd name="connsiteX2" fmla="*/ 11731887 w 12397291"/>
              <a:gd name="connsiteY2" fmla="*/ 833930 h 1264806"/>
              <a:gd name="connsiteX3" fmla="*/ 12397291 w 12397291"/>
              <a:gd name="connsiteY3" fmla="*/ 985778 h 1264806"/>
              <a:gd name="connsiteX4" fmla="*/ 12356648 w 12397291"/>
              <a:gd name="connsiteY4" fmla="*/ 1235875 h 1264806"/>
              <a:gd name="connsiteX5" fmla="*/ 12299675 w 12397291"/>
              <a:gd name="connsiteY5" fmla="*/ 1225979 h 1264806"/>
              <a:gd name="connsiteX6" fmla="*/ 6261220 w 12397291"/>
              <a:gd name="connsiteY6" fmla="*/ 745576 h 1264806"/>
              <a:gd name="connsiteX7" fmla="*/ 120034 w 12397291"/>
              <a:gd name="connsiteY7" fmla="*/ 1243081 h 1264806"/>
              <a:gd name="connsiteX8" fmla="*/ 0 w 12397291"/>
              <a:gd name="connsiteY8" fmla="*/ 1264806 h 1264806"/>
              <a:gd name="connsiteX9" fmla="*/ 177144 w 12397291"/>
              <a:gd name="connsiteY9" fmla="*/ 174767 h 1264806"/>
              <a:gd name="connsiteX10" fmla="*/ 506098 w 12397291"/>
              <a:gd name="connsiteY10" fmla="*/ 141453 h 1264806"/>
              <a:gd name="connsiteX11" fmla="*/ 5829476 w 12397291"/>
              <a:gd name="connsiteY11" fmla="*/ 55603 h 1264806"/>
              <a:gd name="connsiteX12" fmla="*/ 9738888 w 12397291"/>
              <a:gd name="connsiteY12" fmla="*/ 462570 h 1264806"/>
            </a:gdLst>
            <a:ahLst/>
            <a:cxnLst/>
            <a:rect l="l" t="t" r="r" b="b"/>
            <a:pathLst>
              <a:path w="12397291" h="1264806">
                <a:moveTo>
                  <a:pt x="9738888" y="462570"/>
                </a:moveTo>
                <a:cubicBezTo>
                  <a:pt x="9918097" y="490710"/>
                  <a:pt x="10096207" y="520046"/>
                  <a:pt x="10273176" y="550556"/>
                </a:cubicBezTo>
                <a:cubicBezTo>
                  <a:pt x="10768690" y="635984"/>
                  <a:pt x="11255252" y="730613"/>
                  <a:pt x="11731887" y="833930"/>
                </a:cubicBezTo>
                <a:lnTo>
                  <a:pt x="12397291" y="985778"/>
                </a:lnTo>
                <a:lnTo>
                  <a:pt x="12356648" y="1235875"/>
                </a:lnTo>
                <a:lnTo>
                  <a:pt x="12299675" y="1225979"/>
                </a:lnTo>
                <a:cubicBezTo>
                  <a:pt x="10413586" y="915010"/>
                  <a:pt x="8380507" y="745575"/>
                  <a:pt x="6261220" y="745576"/>
                </a:cubicBezTo>
                <a:cubicBezTo>
                  <a:pt x="4103400" y="745575"/>
                  <a:pt x="2034953" y="921227"/>
                  <a:pt x="120034" y="1243081"/>
                </a:cubicBezTo>
                <a:lnTo>
                  <a:pt x="0" y="1264806"/>
                </a:lnTo>
                <a:lnTo>
                  <a:pt x="177144" y="174767"/>
                </a:lnTo>
                <a:lnTo>
                  <a:pt x="506098" y="141453"/>
                </a:lnTo>
                <a:cubicBezTo>
                  <a:pt x="2194294" y="-8605"/>
                  <a:pt x="3982529" y="-42680"/>
                  <a:pt x="5829476" y="55603"/>
                </a:cubicBezTo>
                <a:cubicBezTo>
                  <a:pt x="7176206" y="127268"/>
                  <a:pt x="8484432" y="265594"/>
                  <a:pt x="9738888" y="4625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646330" y="2166816"/>
            <a:ext cx="1581727" cy="1581727"/>
          </a:xfrm>
          <a:prstGeom prst="ellipse">
            <a:avLst/>
          </a:prstGeom>
          <a:solidFill>
            <a:schemeClr val="bg1"/>
          </a:solidFill>
          <a:ln w="127000" cap="sq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96000"/>
                  </a:schemeClr>
                </a:gs>
              </a:gsLst>
              <a:lin ang="2700000" scaled="0"/>
            </a:gradFill>
            <a:miter/>
          </a:ln>
          <a:effectLst>
            <a:outerShdw blurRad="127000" dist="38100" dir="2700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84150" y="5022076"/>
            <a:ext cx="3306086" cy="1301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5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仔细核实投诉单信息，如产品型号、问题描述等，填写检查结果和处理建议，为后续审批提供依据。
在核实过程中，与客户或Service沟通确认信息，确保核实结果准确无误，便于后续处理。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84150" y="4337503"/>
            <a:ext cx="3306086" cy="62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信息核实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217427" y="2706698"/>
            <a:ext cx="439533" cy="501962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442991" y="4204612"/>
            <a:ext cx="3306086" cy="1301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确认投诉单中描述的问题是否真实存在，与客户或Service沟通确认问题细节。
在确认过程中，记录确认结果，便于后续追溯和查询。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442991" y="3532740"/>
            <a:ext cx="3306086" cy="62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问题确认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305171" y="1514453"/>
            <a:ext cx="1581727" cy="1581727"/>
          </a:xfrm>
          <a:prstGeom prst="ellipse">
            <a:avLst/>
          </a:prstGeom>
          <a:solidFill>
            <a:schemeClr val="bg1"/>
          </a:solidFill>
          <a:ln w="127000" cap="sq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96000"/>
                  </a:schemeClr>
                </a:gs>
              </a:gsLst>
              <a:lin ang="2700000" scaled="0"/>
            </a:gradFill>
            <a:miter/>
          </a:ln>
          <a:effectLst>
            <a:outerShdw blurRad="127000" dist="38100" dir="2700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792393" y="2001630"/>
            <a:ext cx="607283" cy="607373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ahLst/>
            <a:cxnLst/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964011" y="1138750"/>
            <a:ext cx="1581727" cy="1581727"/>
          </a:xfrm>
          <a:prstGeom prst="ellipse">
            <a:avLst/>
          </a:prstGeom>
          <a:solidFill>
            <a:schemeClr val="bg1"/>
          </a:solidFill>
          <a:ln w="127000" cap="sq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96000"/>
                  </a:schemeClr>
                </a:gs>
              </a:gsLst>
              <a:lin ang="2700000" scaled="0"/>
            </a:gradFill>
            <a:miter/>
          </a:ln>
          <a:effectLst>
            <a:outerShdw blurRad="127000" dist="38100" dir="2700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01831" y="3689210"/>
            <a:ext cx="3306086" cy="1301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根据核实结果，提出处理建议，如是否需要维修、更换产品等。
在提出建议过程中，确保建议合理、可行，便于后续处理。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101831" y="3004637"/>
            <a:ext cx="3306086" cy="62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建议提出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451233" y="1625927"/>
            <a:ext cx="607283" cy="607373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86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核实信息</a:t>
            </a:r>
            <a:endParaRPr kumimoji="1"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18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122" name="Picture 2" descr="D:\Projects\[01]Project\Sartorius\需求\CMP投诉处理系统\preview\03-综合查询-核实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354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6146" name="Picture 2" descr="D:\Projects\[01]Project\Sartorius\需求\CMP投诉处理系统\preview\03-综合查询-核实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248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4989549" y="372218"/>
            <a:ext cx="2212898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80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78980" y="617460"/>
            <a:ext cx="9834039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8000">
                <a:ln w="12700">
                  <a:noFill/>
                </a:ln>
                <a:solidFill>
                  <a:srgbClr val="FFEFBE">
                    <a:alpha val="20000"/>
                  </a:srgbClr>
                </a:solidFill>
                <a:latin typeface="OPPOSans H"/>
                <a:ea typeface="OPPOSans H"/>
                <a:cs typeface="OPPOSans H"/>
              </a:rPr>
              <a:t>CONTENTS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7570970">
            <a:off x="10526447" y="-475488"/>
            <a:ext cx="1282957" cy="1618762"/>
          </a:xfrm>
          <a:custGeom>
            <a:avLst/>
            <a:gdLst>
              <a:gd name="connsiteX0" fmla="*/ 662750 w 1282957"/>
              <a:gd name="connsiteY0" fmla="*/ 0 h 1618762"/>
              <a:gd name="connsiteX1" fmla="*/ 1282957 w 1282957"/>
              <a:gd name="connsiteY1" fmla="*/ 1471853 h 1618762"/>
              <a:gd name="connsiteX2" fmla="*/ 1274048 w 1282957"/>
              <a:gd name="connsiteY2" fmla="*/ 1479204 h 1618762"/>
              <a:gd name="connsiteX3" fmla="*/ 817164 w 1282957"/>
              <a:gd name="connsiteY3" fmla="*/ 1618762 h 1618762"/>
              <a:gd name="connsiteX4" fmla="*/ 0 w 1282957"/>
              <a:gd name="connsiteY4" fmla="*/ 801598 h 1618762"/>
              <a:gd name="connsiteX5" fmla="*/ 652477 w 1282957"/>
              <a:gd name="connsiteY5" fmla="*/ 1035 h 1618762"/>
            </a:gdLst>
            <a:ahLst/>
            <a:cxnLst/>
            <a:rect l="l" t="t" r="r" b="b"/>
            <a:pathLst>
              <a:path w="1282957" h="1618762">
                <a:moveTo>
                  <a:pt x="662750" y="0"/>
                </a:moveTo>
                <a:lnTo>
                  <a:pt x="1282957" y="1471853"/>
                </a:lnTo>
                <a:lnTo>
                  <a:pt x="1274048" y="1479204"/>
                </a:lnTo>
                <a:cubicBezTo>
                  <a:pt x="1143628" y="1567313"/>
                  <a:pt x="986404" y="1618763"/>
                  <a:pt x="817164" y="1618762"/>
                </a:cubicBezTo>
                <a:cubicBezTo>
                  <a:pt x="365857" y="1618762"/>
                  <a:pt x="0" y="1252905"/>
                  <a:pt x="0" y="801598"/>
                </a:cubicBezTo>
                <a:cubicBezTo>
                  <a:pt x="0" y="406704"/>
                  <a:pt x="280109" y="77233"/>
                  <a:pt x="652477" y="103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6193963">
            <a:off x="13723" y="-85032"/>
            <a:ext cx="1701029" cy="1499901"/>
          </a:xfrm>
          <a:custGeom>
            <a:avLst/>
            <a:gdLst>
              <a:gd name="connsiteX0" fmla="*/ 59457 w 1701029"/>
              <a:gd name="connsiteY0" fmla="*/ 290651 h 1499901"/>
              <a:gd name="connsiteX1" fmla="*/ 0 w 1701029"/>
              <a:gd name="connsiteY1" fmla="*/ 37805 h 1499901"/>
              <a:gd name="connsiteX2" fmla="*/ 37646 w 1701029"/>
              <a:gd name="connsiteY2" fmla="*/ 28126 h 1499901"/>
              <a:gd name="connsiteX3" fmla="*/ 316647 w 1701029"/>
              <a:gd name="connsiteY3" fmla="*/ 0 h 1499901"/>
              <a:gd name="connsiteX4" fmla="*/ 1701029 w 1701029"/>
              <a:gd name="connsiteY4" fmla="*/ 1384382 h 1499901"/>
              <a:gd name="connsiteX5" fmla="*/ 1698301 w 1701029"/>
              <a:gd name="connsiteY5" fmla="*/ 1438403 h 1499901"/>
              <a:gd name="connsiteX6" fmla="*/ 1436775 w 1701029"/>
              <a:gd name="connsiteY6" fmla="*/ 1499901 h 1499901"/>
              <a:gd name="connsiteX7" fmla="*/ 1436835 w 1701029"/>
              <a:gd name="connsiteY7" fmla="*/ 1499509 h 1499901"/>
              <a:gd name="connsiteX8" fmla="*/ 1442648 w 1701029"/>
              <a:gd name="connsiteY8" fmla="*/ 1384382 h 1499901"/>
              <a:gd name="connsiteX9" fmla="*/ 316647 w 1701029"/>
              <a:gd name="connsiteY9" fmla="*/ 258381 h 1499901"/>
              <a:gd name="connsiteX10" fmla="*/ 89719 w 1701029"/>
              <a:gd name="connsiteY10" fmla="*/ 281257 h 1499901"/>
            </a:gdLst>
            <a:ahLst/>
            <a:cxnLst/>
            <a:rect l="l" t="t" r="r" b="b"/>
            <a:pathLst>
              <a:path w="1701029" h="1499901">
                <a:moveTo>
                  <a:pt x="59457" y="290651"/>
                </a:moveTo>
                <a:lnTo>
                  <a:pt x="0" y="37805"/>
                </a:lnTo>
                <a:lnTo>
                  <a:pt x="37646" y="28126"/>
                </a:lnTo>
                <a:cubicBezTo>
                  <a:pt x="127766" y="9684"/>
                  <a:pt x="221075" y="0"/>
                  <a:pt x="316647" y="0"/>
                </a:cubicBezTo>
                <a:cubicBezTo>
                  <a:pt x="1081220" y="0"/>
                  <a:pt x="1701029" y="619809"/>
                  <a:pt x="1701029" y="1384382"/>
                </a:cubicBezTo>
                <a:lnTo>
                  <a:pt x="1698301" y="1438403"/>
                </a:lnTo>
                <a:lnTo>
                  <a:pt x="1436775" y="1499901"/>
                </a:lnTo>
                <a:lnTo>
                  <a:pt x="1436835" y="1499509"/>
                </a:lnTo>
                <a:cubicBezTo>
                  <a:pt x="1440679" y="1461656"/>
                  <a:pt x="1442648" y="1423249"/>
                  <a:pt x="1442648" y="1384382"/>
                </a:cubicBezTo>
                <a:cubicBezTo>
                  <a:pt x="1442648" y="762509"/>
                  <a:pt x="938520" y="258381"/>
                  <a:pt x="316647" y="258381"/>
                </a:cubicBezTo>
                <a:cubicBezTo>
                  <a:pt x="238913" y="258381"/>
                  <a:pt x="163019" y="266258"/>
                  <a:pt x="89719" y="28125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332717" y="1748820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605890" y="2174603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654654" y="2693773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用户角色与职责概述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909440" y="1748820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182613" y="2174603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231377" y="2693773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Service：投诉单处理与流转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648399" y="1748820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921572" y="2174603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970336" y="2693773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Sales：投诉单创建与自查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1492907" y="6059422"/>
            <a:ext cx="699093" cy="798578"/>
          </a:xfrm>
          <a:custGeom>
            <a:avLst/>
            <a:gdLst>
              <a:gd name="connsiteX0" fmla="*/ 699093 w 699093"/>
              <a:gd name="connsiteY0" fmla="*/ 0 h 798578"/>
              <a:gd name="connsiteX1" fmla="*/ 699093 w 699093"/>
              <a:gd name="connsiteY1" fmla="*/ 347767 h 798578"/>
              <a:gd name="connsiteX2" fmla="*/ 623400 w 699093"/>
              <a:gd name="connsiteY2" fmla="*/ 388852 h 798578"/>
              <a:gd name="connsiteX3" fmla="*/ 356264 w 699093"/>
              <a:gd name="connsiteY3" fmla="*/ 713252 h 798578"/>
              <a:gd name="connsiteX4" fmla="*/ 329777 w 699093"/>
              <a:gd name="connsiteY4" fmla="*/ 798578 h 798578"/>
              <a:gd name="connsiteX5" fmla="*/ 0 w 699093"/>
              <a:gd name="connsiteY5" fmla="*/ 798578 h 798578"/>
              <a:gd name="connsiteX6" fmla="*/ 1124 w 699093"/>
              <a:gd name="connsiteY6" fmla="*/ 787436 h 798578"/>
              <a:gd name="connsiteX7" fmla="*/ 624611 w 699093"/>
              <a:gd name="connsiteY7" fmla="*/ 27261 h 798578"/>
            </a:gdLst>
            <a:ahLst/>
            <a:cxnLst/>
            <a:rect l="l" t="t" r="r" b="b"/>
            <a:pathLst>
              <a:path w="699093" h="798578">
                <a:moveTo>
                  <a:pt x="699093" y="0"/>
                </a:moveTo>
                <a:lnTo>
                  <a:pt x="699093" y="347767"/>
                </a:lnTo>
                <a:lnTo>
                  <a:pt x="623400" y="388852"/>
                </a:lnTo>
                <a:cubicBezTo>
                  <a:pt x="505722" y="468353"/>
                  <a:pt x="412229" y="580934"/>
                  <a:pt x="356264" y="713252"/>
                </a:cubicBezTo>
                <a:lnTo>
                  <a:pt x="329777" y="798578"/>
                </a:lnTo>
                <a:lnTo>
                  <a:pt x="0" y="798578"/>
                </a:lnTo>
                <a:lnTo>
                  <a:pt x="1124" y="787436"/>
                </a:lnTo>
                <a:cubicBezTo>
                  <a:pt x="71456" y="443729"/>
                  <a:pt x="308774" y="160849"/>
                  <a:pt x="624611" y="272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1278992" y="5839184"/>
            <a:ext cx="913009" cy="1018817"/>
          </a:xfrm>
          <a:custGeom>
            <a:avLst/>
            <a:gdLst>
              <a:gd name="connsiteX0" fmla="*/ 913009 w 913009"/>
              <a:gd name="connsiteY0" fmla="*/ 0 h 1018817"/>
              <a:gd name="connsiteX1" fmla="*/ 913009 w 913009"/>
              <a:gd name="connsiteY1" fmla="*/ 1018817 h 1018817"/>
              <a:gd name="connsiteX2" fmla="*/ 0 w 913009"/>
              <a:gd name="connsiteY2" fmla="*/ 1018817 h 1018817"/>
              <a:gd name="connsiteX3" fmla="*/ 8195 w 913009"/>
              <a:gd name="connsiteY3" fmla="*/ 965123 h 1018817"/>
              <a:gd name="connsiteX4" fmla="*/ 872760 w 913009"/>
              <a:gd name="connsiteY4" fmla="*/ 10349 h 1018817"/>
            </a:gdLst>
            <a:ahLst/>
            <a:cxnLst/>
            <a:rect l="l" t="t" r="r" b="b"/>
            <a:pathLst>
              <a:path w="913009" h="1018817">
                <a:moveTo>
                  <a:pt x="913009" y="0"/>
                </a:moveTo>
                <a:lnTo>
                  <a:pt x="913009" y="1018817"/>
                </a:lnTo>
                <a:lnTo>
                  <a:pt x="0" y="1018817"/>
                </a:lnTo>
                <a:lnTo>
                  <a:pt x="8195" y="965123"/>
                </a:lnTo>
                <a:cubicBezTo>
                  <a:pt x="101030" y="511452"/>
                  <a:pt x="436314" y="146098"/>
                  <a:pt x="872760" y="10349"/>
                </a:cubicBezTo>
                <a:close/>
              </a:path>
            </a:pathLst>
          </a:custGeom>
          <a:noFill/>
          <a:ln w="3175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0" y="4242095"/>
            <a:ext cx="366420" cy="525734"/>
          </a:xfrm>
          <a:custGeom>
            <a:avLst/>
            <a:gdLst>
              <a:gd name="connsiteX0" fmla="*/ 103553 w 366420"/>
              <a:gd name="connsiteY0" fmla="*/ 0 h 525734"/>
              <a:gd name="connsiteX1" fmla="*/ 366420 w 366420"/>
              <a:gd name="connsiteY1" fmla="*/ 262867 h 525734"/>
              <a:gd name="connsiteX2" fmla="*/ 103553 w 366420"/>
              <a:gd name="connsiteY2" fmla="*/ 525734 h 525734"/>
              <a:gd name="connsiteX3" fmla="*/ 1234 w 366420"/>
              <a:gd name="connsiteY3" fmla="*/ 505077 h 525734"/>
              <a:gd name="connsiteX4" fmla="*/ 0 w 366420"/>
              <a:gd name="connsiteY4" fmla="*/ 504407 h 525734"/>
              <a:gd name="connsiteX5" fmla="*/ 0 w 366420"/>
              <a:gd name="connsiteY5" fmla="*/ 21327 h 525734"/>
              <a:gd name="connsiteX6" fmla="*/ 1234 w 366420"/>
              <a:gd name="connsiteY6" fmla="*/ 20658 h 525734"/>
              <a:gd name="connsiteX7" fmla="*/ 103553 w 366420"/>
              <a:gd name="connsiteY7" fmla="*/ 0 h 525734"/>
            </a:gdLst>
            <a:ahLst/>
            <a:cxnLst/>
            <a:rect l="l" t="t" r="r" b="b"/>
            <a:pathLst>
              <a:path w="366420" h="525734">
                <a:moveTo>
                  <a:pt x="103553" y="0"/>
                </a:moveTo>
                <a:cubicBezTo>
                  <a:pt x="248730" y="0"/>
                  <a:pt x="366420" y="117690"/>
                  <a:pt x="366420" y="262867"/>
                </a:cubicBezTo>
                <a:cubicBezTo>
                  <a:pt x="366420" y="408044"/>
                  <a:pt x="248730" y="525734"/>
                  <a:pt x="103553" y="525734"/>
                </a:cubicBezTo>
                <a:cubicBezTo>
                  <a:pt x="67259" y="525734"/>
                  <a:pt x="32683" y="518379"/>
                  <a:pt x="1234" y="505077"/>
                </a:cubicBezTo>
                <a:lnTo>
                  <a:pt x="0" y="504407"/>
                </a:lnTo>
                <a:lnTo>
                  <a:pt x="0" y="21327"/>
                </a:lnTo>
                <a:lnTo>
                  <a:pt x="1234" y="20658"/>
                </a:lnTo>
                <a:cubicBezTo>
                  <a:pt x="32683" y="7356"/>
                  <a:pt x="67259" y="0"/>
                  <a:pt x="10355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7856277">
            <a:off x="3316093" y="6637538"/>
            <a:ext cx="292952" cy="299866"/>
          </a:xfrm>
          <a:custGeom>
            <a:avLst/>
            <a:gdLst>
              <a:gd name="connsiteX0" fmla="*/ 45234 w 292952"/>
              <a:gd name="connsiteY0" fmla="*/ 254631 h 299866"/>
              <a:gd name="connsiteX1" fmla="*/ 0 w 292952"/>
              <a:gd name="connsiteY1" fmla="*/ 145426 h 299866"/>
              <a:gd name="connsiteX2" fmla="*/ 94325 w 292952"/>
              <a:gd name="connsiteY2" fmla="*/ 3122 h 299866"/>
              <a:gd name="connsiteX3" fmla="*/ 109791 w 292952"/>
              <a:gd name="connsiteY3" fmla="*/ 0 h 299866"/>
              <a:gd name="connsiteX4" fmla="*/ 162171 w 292952"/>
              <a:gd name="connsiteY4" fmla="*/ 60389 h 299866"/>
              <a:gd name="connsiteX5" fmla="*/ 154440 w 292952"/>
              <a:gd name="connsiteY5" fmla="*/ 58828 h 299866"/>
              <a:gd name="connsiteX6" fmla="*/ 67842 w 292952"/>
              <a:gd name="connsiteY6" fmla="*/ 145426 h 299866"/>
              <a:gd name="connsiteX7" fmla="*/ 154440 w 292952"/>
              <a:gd name="connsiteY7" fmla="*/ 232024 h 299866"/>
              <a:gd name="connsiteX8" fmla="*/ 234233 w 292952"/>
              <a:gd name="connsiteY8" fmla="*/ 179134 h 299866"/>
              <a:gd name="connsiteX9" fmla="*/ 240074 w 292952"/>
              <a:gd name="connsiteY9" fmla="*/ 150202 h 299866"/>
              <a:gd name="connsiteX10" fmla="*/ 292952 w 292952"/>
              <a:gd name="connsiteY10" fmla="*/ 211164 h 299866"/>
              <a:gd name="connsiteX11" fmla="*/ 263645 w 292952"/>
              <a:gd name="connsiteY11" fmla="*/ 254631 h 299866"/>
              <a:gd name="connsiteX12" fmla="*/ 154440 w 292952"/>
              <a:gd name="connsiteY12" fmla="*/ 299866 h 299866"/>
              <a:gd name="connsiteX13" fmla="*/ 45234 w 292952"/>
              <a:gd name="connsiteY13" fmla="*/ 254631 h 299866"/>
            </a:gdLst>
            <a:ahLst/>
            <a:cxnLst/>
            <a:rect l="l" t="t" r="r" b="b"/>
            <a:pathLst>
              <a:path w="292952" h="299866">
                <a:moveTo>
                  <a:pt x="45234" y="254631"/>
                </a:moveTo>
                <a:cubicBezTo>
                  <a:pt x="17286" y="226683"/>
                  <a:pt x="0" y="188073"/>
                  <a:pt x="0" y="145426"/>
                </a:cubicBezTo>
                <a:cubicBezTo>
                  <a:pt x="0" y="81454"/>
                  <a:pt x="38894" y="26568"/>
                  <a:pt x="94325" y="3122"/>
                </a:cubicBezTo>
                <a:lnTo>
                  <a:pt x="109791" y="0"/>
                </a:lnTo>
                <a:lnTo>
                  <a:pt x="162171" y="60389"/>
                </a:lnTo>
                <a:lnTo>
                  <a:pt x="154440" y="58828"/>
                </a:lnTo>
                <a:cubicBezTo>
                  <a:pt x="106613" y="58828"/>
                  <a:pt x="67842" y="97599"/>
                  <a:pt x="67842" y="145426"/>
                </a:cubicBezTo>
                <a:cubicBezTo>
                  <a:pt x="67842" y="193253"/>
                  <a:pt x="106613" y="232024"/>
                  <a:pt x="154440" y="232024"/>
                </a:cubicBezTo>
                <a:cubicBezTo>
                  <a:pt x="190310" y="232024"/>
                  <a:pt x="221086" y="210215"/>
                  <a:pt x="234233" y="179134"/>
                </a:cubicBezTo>
                <a:lnTo>
                  <a:pt x="240074" y="150202"/>
                </a:lnTo>
                <a:lnTo>
                  <a:pt x="292952" y="211164"/>
                </a:lnTo>
                <a:lnTo>
                  <a:pt x="263645" y="254631"/>
                </a:lnTo>
                <a:cubicBezTo>
                  <a:pt x="235697" y="282580"/>
                  <a:pt x="197088" y="299866"/>
                  <a:pt x="154440" y="299866"/>
                </a:cubicBezTo>
                <a:cubicBezTo>
                  <a:pt x="111793" y="299866"/>
                  <a:pt x="73182" y="282580"/>
                  <a:pt x="45234" y="2546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2332717" y="3890285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605890" y="4316068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1654654" y="4835238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核实人：信息核实与处理建议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909440" y="3890285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06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8182613" y="4316068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231377" y="4835238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BO：实物确认与信息回填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5648399" y="3890285"/>
            <a:ext cx="1080559" cy="83099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4800">
                <a:ln w="25083">
                  <a:noFill/>
                </a:ln>
                <a:solidFill>
                  <a:srgbClr val="BB8E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4921572" y="4316068"/>
            <a:ext cx="2534213" cy="1633210"/>
          </a:xfrm>
          <a:custGeom>
            <a:avLst/>
            <a:gdLst>
              <a:gd name="connsiteX0" fmla="*/ 0 w 2534213"/>
              <a:gd name="connsiteY0" fmla="*/ 0 h 3067956"/>
              <a:gd name="connsiteX1" fmla="*/ 618357 w 2534213"/>
              <a:gd name="connsiteY1" fmla="*/ 0 h 3067956"/>
              <a:gd name="connsiteX2" fmla="*/ 618357 w 2534213"/>
              <a:gd name="connsiteY2" fmla="*/ 723556 h 3067956"/>
              <a:gd name="connsiteX3" fmla="*/ 1937871 w 2534213"/>
              <a:gd name="connsiteY3" fmla="*/ 723556 h 3067956"/>
              <a:gd name="connsiteX4" fmla="*/ 1937871 w 2534213"/>
              <a:gd name="connsiteY4" fmla="*/ 0 h 3067956"/>
              <a:gd name="connsiteX5" fmla="*/ 2534213 w 2534213"/>
              <a:gd name="connsiteY5" fmla="*/ 0 h 3067956"/>
              <a:gd name="connsiteX6" fmla="*/ 2534213 w 2534213"/>
              <a:gd name="connsiteY6" fmla="*/ 3067956 h 3067956"/>
              <a:gd name="connsiteX7" fmla="*/ 0 w 2534213"/>
              <a:gd name="connsiteY7" fmla="*/ 3067956 h 3067956"/>
            </a:gdLst>
            <a:ahLst/>
            <a:cxnLst/>
            <a:rect l="l" t="t" r="r" b="b"/>
            <a:pathLst>
              <a:path w="2534213" h="3067956">
                <a:moveTo>
                  <a:pt x="0" y="0"/>
                </a:moveTo>
                <a:lnTo>
                  <a:pt x="618357" y="0"/>
                </a:lnTo>
                <a:lnTo>
                  <a:pt x="618357" y="723556"/>
                </a:lnTo>
                <a:lnTo>
                  <a:pt x="1937871" y="723556"/>
                </a:lnTo>
                <a:lnTo>
                  <a:pt x="1937871" y="0"/>
                </a:lnTo>
                <a:lnTo>
                  <a:pt x="2534213" y="0"/>
                </a:lnTo>
                <a:lnTo>
                  <a:pt x="2534213" y="3067956"/>
                </a:lnTo>
                <a:lnTo>
                  <a:pt x="0" y="3067956"/>
                </a:lnTo>
                <a:close/>
              </a:path>
            </a:pathLst>
          </a:custGeom>
          <a:noFill/>
          <a:ln w="34925" cap="sq">
            <a:gradFill>
              <a:gsLst>
                <a:gs pos="0">
                  <a:schemeClr val="accent1">
                    <a:lumMod val="100000"/>
                  </a:schemeClr>
                </a:gs>
                <a:gs pos="6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4970336" y="4835238"/>
            <a:ext cx="2436684" cy="1002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审批人：审批流程与决策</a:t>
            </a: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8147283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428841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0" y="6308730"/>
            <a:ext cx="12192000" cy="549270"/>
          </a:xfrm>
          <a:custGeom>
            <a:avLst/>
            <a:gdLst>
              <a:gd name="connsiteX0" fmla="*/ 0 w 12192000"/>
              <a:gd name="connsiteY0" fmla="*/ 0 h 549270"/>
              <a:gd name="connsiteX1" fmla="*/ 12192000 w 12192000"/>
              <a:gd name="connsiteY1" fmla="*/ 0 h 549270"/>
              <a:gd name="connsiteX2" fmla="*/ 12192000 w 12192000"/>
              <a:gd name="connsiteY2" fmla="*/ 549270 h 549270"/>
              <a:gd name="connsiteX3" fmla="*/ 12170419 w 12192000"/>
              <a:gd name="connsiteY3" fmla="*/ 442374 h 549270"/>
              <a:gd name="connsiteX4" fmla="*/ 11917363 w 12192000"/>
              <a:gd name="connsiteY4" fmla="*/ 274637 h 549270"/>
              <a:gd name="connsiteX5" fmla="*/ 0 w 12192000"/>
              <a:gd name="connsiteY5" fmla="*/ 274637 h 549270"/>
            </a:gdLst>
            <a:ahLst/>
            <a:cxnLst/>
            <a:rect l="l" t="t" r="r" b="b"/>
            <a:pathLst>
              <a:path w="12192000" h="549270">
                <a:moveTo>
                  <a:pt x="0" y="0"/>
                </a:moveTo>
                <a:lnTo>
                  <a:pt x="12192000" y="0"/>
                </a:lnTo>
                <a:lnTo>
                  <a:pt x="12192000" y="549270"/>
                </a:lnTo>
                <a:lnTo>
                  <a:pt x="12170419" y="442374"/>
                </a:lnTo>
                <a:cubicBezTo>
                  <a:pt x="12128726" y="343802"/>
                  <a:pt x="12031122" y="274637"/>
                  <a:pt x="11917363" y="274637"/>
                </a:cubicBezTo>
                <a:lnTo>
                  <a:pt x="0" y="274637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>
            <a:off x="2444519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4788062" y="1762602"/>
            <a:ext cx="2615876" cy="3617682"/>
          </a:xfrm>
          <a:prstGeom prst="roundRect">
            <a:avLst>
              <a:gd name="adj" fmla="val 4833"/>
            </a:avLst>
          </a:prstGeom>
          <a:solidFill>
            <a:schemeClr val="bg1"/>
          </a:solidFill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690763" y="2131623"/>
            <a:ext cx="810474" cy="78432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>
            <a:off x="5803740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>
            <a:off x="9007283" y="2131623"/>
            <a:ext cx="895876" cy="78432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>
            <a:off x="9162961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>
            <a:off x="15902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8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根据投诉单产品类型，自动推送至相应核实人，设备类投诉单推送至Wenming Xue，耗材类推送至Andy Xiao。
确保推送机制准确无误，避免因推送错误导致投诉单处理延误或错误处理。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9176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核实人接收投诉单后，及时查看投诉单内容，了解投诉背景和问题描述。
在接收过程中，记录接收时间，便于后续追溯和查询。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9185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信息接收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2840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任务分配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831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8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核实人根据投诉单内容，分配任务给相关人员，确保任务明确、责任到人。
在分配任务过程中，记录任务分配情况，便于后续追溯和查询。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344615" y="2131623"/>
            <a:ext cx="784328" cy="78432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911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角色分配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推送核实人</a:t>
            </a:r>
            <a:endParaRPr kumimoji="1"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1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38100" y="1689550"/>
            <a:ext cx="1002066" cy="1853750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780791" y="1689550"/>
            <a:ext cx="3994720" cy="1853750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899632" y="2275332"/>
            <a:ext cx="3757038" cy="10393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03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核实通过，转至Service Dept. Manager审批；核实失败，退回申请人修改完善。
在流转过程中，及时记录流转时间，便于后续统计分析和追溯。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471617" y="1527433"/>
            <a:ext cx="375730" cy="377422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563600" y="1627446"/>
            <a:ext cx="191765" cy="177396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42641" y="2322626"/>
            <a:ext cx="792985" cy="61710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2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BB8E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0400" y="1600852"/>
            <a:ext cx="114776" cy="11529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899632" y="1832107"/>
            <a:ext cx="3757038" cy="3794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流转至审批人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500100" y="3947610"/>
            <a:ext cx="1002066" cy="2034090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flipH="1">
            <a:off x="2542791" y="3947610"/>
            <a:ext cx="8125209" cy="2035659"/>
          </a:xfrm>
          <a:prstGeom prst="round2Diag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661632" y="4533392"/>
            <a:ext cx="7726968" cy="12981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当订单金额大于RMB30,000时，可转发至LPS- Quality审批，确保投诉单流转正确，符合公司规定。
在流转过程中，记录转发原因和相关说明，便于后续追溯和查询。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0386517" y="3785493"/>
            <a:ext cx="375730" cy="377422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478500" y="3883833"/>
            <a:ext cx="191765" cy="180742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422400" y="3858911"/>
            <a:ext cx="114776" cy="11529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661632" y="4090167"/>
            <a:ext cx="7726968" cy="3794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流转至LPS-Quality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409653" y="1689550"/>
            <a:ext cx="1002066" cy="1853750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flipH="1">
            <a:off x="7452344" y="1689550"/>
            <a:ext cx="3994720" cy="1857859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7571186" y="2275332"/>
            <a:ext cx="3757038" cy="10441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03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投诉单最终流转至BO，进行实物确认与信息回填，确保实物与投诉单描述一致。
在流转过程中，及时通知BO处理进度，确保BO能够及时响应。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1143170" y="1527433"/>
            <a:ext cx="375730" cy="377422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11235154" y="1620262"/>
            <a:ext cx="191765" cy="191765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6514195" y="2322626"/>
            <a:ext cx="792985" cy="61710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32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BB8E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331953" y="1600852"/>
            <a:ext cx="114776" cy="11529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7571186" y="1832107"/>
            <a:ext cx="3757038" cy="3794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流转至BO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1697414" y="4775716"/>
            <a:ext cx="607438" cy="3794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E57200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投诉单流转</a:t>
            </a:r>
            <a:endParaRPr kumimoji="1"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9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0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审批人：审批流程与决策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05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5899346"/>
            <a:ext cx="12192000" cy="958654"/>
            <a:chOff x="0" y="5899346"/>
            <a:chExt cx="12192000" cy="958654"/>
          </a:xfrm>
        </p:grpSpPr>
        <p:sp>
          <p:nvSpPr>
            <p:cNvPr id="4" name="标题 1"/>
            <p:cNvSpPr txBox="1"/>
            <p:nvPr/>
          </p:nvSpPr>
          <p:spPr>
            <a:xfrm>
              <a:off x="0" y="5899346"/>
              <a:ext cx="12192000" cy="958654"/>
            </a:xfrm>
            <a:custGeom>
              <a:avLst/>
              <a:gdLst>
                <a:gd name="connsiteX0" fmla="*/ 0 w 12192000"/>
                <a:gd name="connsiteY0" fmla="*/ 0 h 3563982"/>
                <a:gd name="connsiteX1" fmla="*/ 21223 w 12192000"/>
                <a:gd name="connsiteY1" fmla="*/ 27596 h 3563982"/>
                <a:gd name="connsiteX2" fmla="*/ 6096000 w 12192000"/>
                <a:gd name="connsiteY2" fmla="*/ 3055905 h 3563982"/>
                <a:gd name="connsiteX3" fmla="*/ 12170777 w 12192000"/>
                <a:gd name="connsiteY3" fmla="*/ 27596 h 3563982"/>
                <a:gd name="connsiteX4" fmla="*/ 12192000 w 12192000"/>
                <a:gd name="connsiteY4" fmla="*/ 0 h 3563982"/>
                <a:gd name="connsiteX5" fmla="*/ 12192000 w 12192000"/>
                <a:gd name="connsiteY5" fmla="*/ 3563982 h 3563982"/>
                <a:gd name="connsiteX6" fmla="*/ 0 w 12192000"/>
                <a:gd name="connsiteY6" fmla="*/ 3563982 h 3563982"/>
              </a:gdLst>
              <a:ahLst/>
              <a:cxnLst/>
              <a:rect l="l" t="t" r="r" b="b"/>
              <a:pathLst>
                <a:path w="12192000" h="3563982">
                  <a:moveTo>
                    <a:pt x="0" y="0"/>
                  </a:moveTo>
                  <a:lnTo>
                    <a:pt x="21223" y="27596"/>
                  </a:lnTo>
                  <a:cubicBezTo>
                    <a:pt x="1522464" y="1887950"/>
                    <a:pt x="3688133" y="3055905"/>
                    <a:pt x="6096000" y="3055905"/>
                  </a:cubicBezTo>
                  <a:cubicBezTo>
                    <a:pt x="8503868" y="3055905"/>
                    <a:pt x="10669536" y="1887950"/>
                    <a:pt x="12170777" y="27596"/>
                  </a:cubicBezTo>
                  <a:lnTo>
                    <a:pt x="12192000" y="0"/>
                  </a:lnTo>
                  <a:lnTo>
                    <a:pt x="12192000" y="3563982"/>
                  </a:lnTo>
                  <a:lnTo>
                    <a:pt x="0" y="35639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8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0" y="6188758"/>
              <a:ext cx="12192000" cy="669242"/>
            </a:xfrm>
            <a:custGeom>
              <a:avLst/>
              <a:gdLst>
                <a:gd name="connsiteX0" fmla="*/ 0 w 12192000"/>
                <a:gd name="connsiteY0" fmla="*/ 0 h 2488036"/>
                <a:gd name="connsiteX1" fmla="*/ 21223 w 12192000"/>
                <a:gd name="connsiteY1" fmla="*/ 18287 h 2488036"/>
                <a:gd name="connsiteX2" fmla="*/ 6096000 w 12192000"/>
                <a:gd name="connsiteY2" fmla="*/ 2025118 h 2488036"/>
                <a:gd name="connsiteX3" fmla="*/ 12170777 w 12192000"/>
                <a:gd name="connsiteY3" fmla="*/ 18287 h 2488036"/>
                <a:gd name="connsiteX4" fmla="*/ 12192000 w 12192000"/>
                <a:gd name="connsiteY4" fmla="*/ 0 h 2488036"/>
                <a:gd name="connsiteX5" fmla="*/ 12192000 w 12192000"/>
                <a:gd name="connsiteY5" fmla="*/ 2488036 h 2488036"/>
                <a:gd name="connsiteX6" fmla="*/ 0 w 12192000"/>
                <a:gd name="connsiteY6" fmla="*/ 2488036 h 2488036"/>
              </a:gdLst>
              <a:ahLst/>
              <a:cxnLst/>
              <a:rect l="l" t="t" r="r" b="b"/>
              <a:pathLst>
                <a:path w="12192000" h="2488036">
                  <a:moveTo>
                    <a:pt x="0" y="0"/>
                  </a:moveTo>
                  <a:lnTo>
                    <a:pt x="21223" y="18287"/>
                  </a:lnTo>
                  <a:cubicBezTo>
                    <a:pt x="1522464" y="1251126"/>
                    <a:pt x="3688133" y="2025118"/>
                    <a:pt x="6096000" y="2025118"/>
                  </a:cubicBezTo>
                  <a:cubicBezTo>
                    <a:pt x="8503868" y="2025118"/>
                    <a:pt x="10669536" y="1251126"/>
                    <a:pt x="12170777" y="18287"/>
                  </a:cubicBezTo>
                  <a:lnTo>
                    <a:pt x="12192000" y="0"/>
                  </a:lnTo>
                  <a:lnTo>
                    <a:pt x="12192000" y="2488036"/>
                  </a:lnTo>
                  <a:lnTo>
                    <a:pt x="0" y="248803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3175" cap="sq">
              <a:solidFill>
                <a:schemeClr val="accent1">
                  <a:lumMod val="20000"/>
                  <a:lumOff val="80000"/>
                </a:schemeClr>
              </a:solidFill>
              <a:miter/>
            </a:ln>
            <a:effectLst>
              <a:outerShdw blurRad="368300" dist="38100" dir="16200000" rotWithShape="0">
                <a:schemeClr val="accent1">
                  <a:alpha val="26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6" name="标题 1"/>
          <p:cNvSpPr txBox="1"/>
          <p:nvPr/>
        </p:nvSpPr>
        <p:spPr>
          <a:xfrm>
            <a:off x="667263" y="1609269"/>
            <a:ext cx="3520273" cy="3991432"/>
          </a:xfrm>
          <a:prstGeom prst="rect">
            <a:avLst/>
          </a:prstGeom>
          <a:solidFill>
            <a:schemeClr val="bg1"/>
          </a:solidFill>
          <a:ln w="15875" cap="flat">
            <a:noFill/>
            <a:miter/>
          </a:ln>
          <a:effectLst>
            <a:outerShdw blurRad="152400" dist="38100" dir="270000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9555" y="1607793"/>
            <a:ext cx="2190845" cy="52778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1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0400" y="1607793"/>
            <a:ext cx="76340" cy="5277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1181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18302" y="1607791"/>
            <a:ext cx="3228379" cy="5277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57200">
                        <a:alpha val="100000"/>
                      </a:srgbClr>
                    </a:gs>
                    <a:gs pos="93000">
                      <a:srgbClr val="BB8E00">
                        <a:alpha val="100000"/>
                      </a:srgbClr>
                    </a:gs>
                  </a:gsLst>
                  <a:lin ang="5400000" scaled="0"/>
                </a:gradFill>
                <a:latin typeface="Source Han Sans CN Bold"/>
                <a:ea typeface="Source Han Sans CN Bold"/>
                <a:cs typeface="Source Han Sans CN Bold"/>
              </a:rPr>
              <a:t>审批通过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18301" y="2295020"/>
            <a:ext cx="3228380" cy="3108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审批通过后，转给LPS- Quality继续审批，确保投诉单处理流程符合公司规定。
在审批过程中，评估投诉单的紧急程度和处理难度，合理安排后续处理资源。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335864" y="1609269"/>
            <a:ext cx="3520273" cy="3991432"/>
          </a:xfrm>
          <a:prstGeom prst="rect">
            <a:avLst/>
          </a:prstGeom>
          <a:solidFill>
            <a:schemeClr val="bg1"/>
          </a:solidFill>
          <a:ln w="15875" cap="flat">
            <a:noFill/>
            <a:miter/>
          </a:ln>
          <a:effectLst>
            <a:outerShdw blurRad="152400" dist="38100" dir="270000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332318" y="1607793"/>
            <a:ext cx="2190845" cy="52778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1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332615" y="1607793"/>
            <a:ext cx="76340" cy="5277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1181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492572" y="1607791"/>
            <a:ext cx="3228379" cy="5277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57200">
                        <a:alpha val="100000"/>
                      </a:srgbClr>
                    </a:gs>
                    <a:gs pos="93000">
                      <a:srgbClr val="BB8E00">
                        <a:alpha val="100000"/>
                      </a:srgbClr>
                    </a:gs>
                  </a:gsLst>
                  <a:lin ang="5400000" scaled="0"/>
                </a:gradFill>
                <a:latin typeface="Source Han Sans CN Bold"/>
                <a:ea typeface="Source Han Sans CN Bold"/>
                <a:cs typeface="Source Han Sans CN Bold"/>
              </a:rPr>
              <a:t>驳回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92571" y="2295020"/>
            <a:ext cx="3228380" cy="3108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驳回不符合要求的投诉单，退回申请人修改，提供驳回理由，指导申请人正确填写。
确保驳回理由清晰明确，便于申请人理解并修改完善投诉单。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998627" y="1609269"/>
            <a:ext cx="3520273" cy="3991432"/>
          </a:xfrm>
          <a:prstGeom prst="rect">
            <a:avLst/>
          </a:prstGeom>
          <a:solidFill>
            <a:schemeClr val="bg1"/>
          </a:solidFill>
          <a:ln w="15875" cap="flat">
            <a:noFill/>
            <a:miter/>
          </a:ln>
          <a:effectLst>
            <a:outerShdw blurRad="152400" dist="38100" dir="270000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000919" y="1607793"/>
            <a:ext cx="2190845" cy="52778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1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991763" y="1607793"/>
            <a:ext cx="76340" cy="5277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1181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149665" y="1607791"/>
            <a:ext cx="3228379" cy="5277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E57200">
                        <a:alpha val="100000"/>
                      </a:srgbClr>
                    </a:gs>
                    <a:gs pos="93000">
                      <a:srgbClr val="BB8E00">
                        <a:alpha val="100000"/>
                      </a:srgbClr>
                    </a:gs>
                  </a:gsLst>
                  <a:lin ang="5400000" scaled="0"/>
                </a:gradFill>
                <a:latin typeface="Source Han Sans CN Bold"/>
                <a:ea typeface="Source Han Sans CN Bold"/>
                <a:cs typeface="Source Han Sans CN Bold"/>
              </a:rPr>
              <a:t>审批转发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49665" y="2295020"/>
            <a:ext cx="3228380" cy="3108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当订单金额大于RMB30,000时，可转发至LPS VP审批，确保投诉单流转正确，符合公司规定。
在审批转发过程中，记录转发原因和相关说明，便于后续追溯和查询。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Service Dept. Manager审批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3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57374" y="2182654"/>
            <a:ext cx="2357804" cy="3439636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 cap="sq">
            <a:noFill/>
            <a:prstDash val="solid"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51999" tIns="324000" rIns="180000" bIns="396000" rtlCol="0" anchor="t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857375" y="2183894"/>
            <a:ext cx="2357803" cy="65971"/>
          </a:xfrm>
          <a:prstGeom prst="rect">
            <a:avLst/>
          </a:prstGeom>
          <a:solidFill>
            <a:schemeClr val="tx1">
              <a:alpha val="20000"/>
            </a:schemeClr>
          </a:solidFill>
          <a:ln cap="sq">
            <a:noFill/>
            <a:prstDash val="solid"/>
            <a:miter/>
          </a:ln>
        </p:spPr>
        <p:txBody>
          <a:bodyPr vert="horz" wrap="square" lIns="251999" tIns="324000" rIns="180000" bIns="45720" rtlCol="0" anchor="t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57375" y="5042327"/>
            <a:ext cx="2357803" cy="579963"/>
          </a:xfrm>
          <a:prstGeom prst="rect">
            <a:avLst/>
          </a:prstGeom>
          <a:solidFill>
            <a:schemeClr val="tx1">
              <a:alpha val="20000"/>
            </a:schemeClr>
          </a:solidFill>
          <a:ln cap="sq">
            <a:noFill/>
            <a:prstDash val="solid"/>
            <a:miter/>
          </a:ln>
        </p:spPr>
        <p:txBody>
          <a:bodyPr vert="horz" wrap="square" lIns="0" tIns="64008" rIns="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921099" y="1619250"/>
            <a:ext cx="2357804" cy="4003040"/>
          </a:xfrm>
          <a:prstGeom prst="rect">
            <a:avLst/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762000" dist="254000" dir="5400000" algn="t" rotWithShape="0">
              <a:srgbClr val="000000">
                <a:alpha val="30000"/>
              </a:srgbClr>
            </a:outerShdw>
          </a:effectLst>
        </p:spPr>
        <p:txBody>
          <a:bodyPr vert="horz" wrap="square" lIns="251999" tIns="540000" rIns="180000" bIns="396000" rtlCol="0" anchor="t"/>
          <a:lstStyle/>
          <a:p>
            <a:pPr algn="ctr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921100" y="1619945"/>
            <a:ext cx="2357803" cy="659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251999" tIns="324000" rIns="180000" bIns="45720" rtlCol="0" anchor="t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921100" y="5042327"/>
            <a:ext cx="2357803" cy="579963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0" tIns="64008" rIns="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>
            <a:off x="5930817" y="3407439"/>
            <a:ext cx="338368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1"/>
          <p:nvPr/>
        </p:nvSpPr>
        <p:spPr>
          <a:xfrm>
            <a:off x="5786590" y="2186901"/>
            <a:ext cx="626823" cy="626823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2867092" y="3636039"/>
            <a:ext cx="33836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>
            <a:off x="2722864" y="2472322"/>
            <a:ext cx="626823" cy="579855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000082" y="3173411"/>
            <a:ext cx="2082968" cy="365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审批通过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991181" y="3722249"/>
            <a:ext cx="2088072" cy="1262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4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审批通过后，转给LPS- Quality继续审批，确保投诉单处理流程符合公司规定。
在审批过程中，重点关注订单金额较大或涉及重大问题的投诉单，确保处理结果合理公正。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051881" y="3544449"/>
            <a:ext cx="2088072" cy="1262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4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驳回不符合要求的投诉单，退回申请人修改，提供驳回理由，指导申请人正确填写。
确保驳回理由充分合理，便于申请人理解并修改完善投诉单。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060782" y="2995611"/>
            <a:ext cx="2082968" cy="365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驳回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LPS VP审批</a:t>
            </a:r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6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7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03440" y="2011680"/>
            <a:ext cx="2989736" cy="3817620"/>
          </a:xfrm>
          <a:custGeom>
            <a:avLst/>
            <a:gdLst>
              <a:gd name="connsiteX0" fmla="*/ 201239 w 2989736"/>
              <a:gd name="connsiteY0" fmla="*/ 0 h 4113711"/>
              <a:gd name="connsiteX1" fmla="*/ 1220988 w 2989736"/>
              <a:gd name="connsiteY1" fmla="*/ 0 h 4113711"/>
              <a:gd name="connsiteX2" fmla="*/ 1220549 w 2989736"/>
              <a:gd name="connsiteY2" fmla="*/ 4356 h 4113711"/>
              <a:gd name="connsiteX3" fmla="*/ 1494869 w 2989736"/>
              <a:gd name="connsiteY3" fmla="*/ 278676 h 4113711"/>
              <a:gd name="connsiteX4" fmla="*/ 1769189 w 2989736"/>
              <a:gd name="connsiteY4" fmla="*/ 4356 h 4113711"/>
              <a:gd name="connsiteX5" fmla="*/ 1768750 w 2989736"/>
              <a:gd name="connsiteY5" fmla="*/ 0 h 4113711"/>
              <a:gd name="connsiteX6" fmla="*/ 2788497 w 2989736"/>
              <a:gd name="connsiteY6" fmla="*/ 0 h 4113711"/>
              <a:gd name="connsiteX7" fmla="*/ 2989736 w 2989736"/>
              <a:gd name="connsiteY7" fmla="*/ 201239 h 4113711"/>
              <a:gd name="connsiteX8" fmla="*/ 2989736 w 2989736"/>
              <a:gd name="connsiteY8" fmla="*/ 3912472 h 4113711"/>
              <a:gd name="connsiteX9" fmla="*/ 2788497 w 2989736"/>
              <a:gd name="connsiteY9" fmla="*/ 4113711 h 4113711"/>
              <a:gd name="connsiteX10" fmla="*/ 201239 w 2989736"/>
              <a:gd name="connsiteY10" fmla="*/ 4113711 h 4113711"/>
              <a:gd name="connsiteX11" fmla="*/ 0 w 2989736"/>
              <a:gd name="connsiteY11" fmla="*/ 3912472 h 4113711"/>
              <a:gd name="connsiteX12" fmla="*/ 0 w 2989736"/>
              <a:gd name="connsiteY12" fmla="*/ 201239 h 4113711"/>
              <a:gd name="connsiteX13" fmla="*/ 201239 w 2989736"/>
              <a:gd name="connsiteY13" fmla="*/ 0 h 4113711"/>
            </a:gdLst>
            <a:ahLst/>
            <a:cxnLst/>
            <a:rect l="l" t="t" r="r" b="b"/>
            <a:pathLst>
              <a:path w="2989736" h="4113711">
                <a:moveTo>
                  <a:pt x="201239" y="0"/>
                </a:moveTo>
                <a:lnTo>
                  <a:pt x="1220988" y="0"/>
                </a:lnTo>
                <a:lnTo>
                  <a:pt x="1220549" y="4356"/>
                </a:lnTo>
                <a:cubicBezTo>
                  <a:pt x="1220549" y="155859"/>
                  <a:pt x="1343366" y="278676"/>
                  <a:pt x="1494869" y="278676"/>
                </a:cubicBezTo>
                <a:cubicBezTo>
                  <a:pt x="1646372" y="278676"/>
                  <a:pt x="1769189" y="155859"/>
                  <a:pt x="1769189" y="4356"/>
                </a:cubicBezTo>
                <a:lnTo>
                  <a:pt x="1768750" y="0"/>
                </a:lnTo>
                <a:lnTo>
                  <a:pt x="2788497" y="0"/>
                </a:lnTo>
                <a:cubicBezTo>
                  <a:pt x="2899638" y="0"/>
                  <a:pt x="2989736" y="90098"/>
                  <a:pt x="2989736" y="201239"/>
                </a:cubicBezTo>
                <a:lnTo>
                  <a:pt x="2989736" y="3912472"/>
                </a:lnTo>
                <a:cubicBezTo>
                  <a:pt x="2989736" y="4023613"/>
                  <a:pt x="2899638" y="4113711"/>
                  <a:pt x="2788497" y="4113711"/>
                </a:cubicBezTo>
                <a:lnTo>
                  <a:pt x="201239" y="4113711"/>
                </a:lnTo>
                <a:cubicBezTo>
                  <a:pt x="90098" y="4113711"/>
                  <a:pt x="0" y="4023613"/>
                  <a:pt x="0" y="3912472"/>
                </a:cubicBezTo>
                <a:lnTo>
                  <a:pt x="0" y="201239"/>
                </a:lnTo>
                <a:cubicBezTo>
                  <a:pt x="0" y="90098"/>
                  <a:pt x="90098" y="0"/>
                  <a:pt x="201239" y="0"/>
                </a:cubicBez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>
            <a:off x="1883816" y="3752695"/>
            <a:ext cx="1028986" cy="3431218"/>
          </a:xfrm>
          <a:custGeom>
            <a:avLst/>
            <a:gdLst>
              <a:gd name="connsiteX0" fmla="*/ 0 w 1197713"/>
              <a:gd name="connsiteY0" fmla="*/ 1737909 h 3475818"/>
              <a:gd name="connsiteX1" fmla="*/ 1064655 w 1197713"/>
              <a:gd name="connsiteY1" fmla="*/ 49729 h 3475818"/>
              <a:gd name="connsiteX2" fmla="*/ 1197713 w 1197713"/>
              <a:gd name="connsiteY2" fmla="*/ 0 h 3475818"/>
              <a:gd name="connsiteX3" fmla="*/ 1197713 w 1197713"/>
              <a:gd name="connsiteY3" fmla="*/ 3475818 h 3475818"/>
              <a:gd name="connsiteX4" fmla="*/ 1064654 w 1197713"/>
              <a:gd name="connsiteY4" fmla="*/ 3426090 h 3475818"/>
              <a:gd name="connsiteX5" fmla="*/ 0 w 1197713"/>
              <a:gd name="connsiteY5" fmla="*/ 1737909 h 3475818"/>
            </a:gdLst>
            <a:ahLst/>
            <a:cxnLst/>
            <a:rect l="l" t="t" r="r" b="b"/>
            <a:pathLst>
              <a:path w="1197713" h="3475818">
                <a:moveTo>
                  <a:pt x="0" y="1737909"/>
                </a:moveTo>
                <a:cubicBezTo>
                  <a:pt x="0" y="972929"/>
                  <a:pt x="440634" y="318277"/>
                  <a:pt x="1064655" y="49729"/>
                </a:cubicBezTo>
                <a:lnTo>
                  <a:pt x="1197713" y="0"/>
                </a:lnTo>
                <a:lnTo>
                  <a:pt x="1197713" y="3475818"/>
                </a:lnTo>
                <a:lnTo>
                  <a:pt x="1064654" y="3426090"/>
                </a:lnTo>
                <a:cubicBezTo>
                  <a:pt x="440633" y="3157541"/>
                  <a:pt x="0" y="2502889"/>
                  <a:pt x="0" y="1737909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78934" y="3187758"/>
            <a:ext cx="2438749" cy="17325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审批通过后，通知申请人处理结果，确保投诉单处理流程符合公司规定。
在审批过程中，确保处理结果符合公司质量标准和客户期望。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78934" y="2502991"/>
            <a:ext cx="2438749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审批通过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589243" y="5259475"/>
            <a:ext cx="1618130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594781" y="1374140"/>
            <a:ext cx="2989736" cy="3817620"/>
          </a:xfrm>
          <a:custGeom>
            <a:avLst/>
            <a:gdLst>
              <a:gd name="connsiteX0" fmla="*/ 201239 w 2989736"/>
              <a:gd name="connsiteY0" fmla="*/ 0 h 4113711"/>
              <a:gd name="connsiteX1" fmla="*/ 1220988 w 2989736"/>
              <a:gd name="connsiteY1" fmla="*/ 0 h 4113711"/>
              <a:gd name="connsiteX2" fmla="*/ 1220549 w 2989736"/>
              <a:gd name="connsiteY2" fmla="*/ 4356 h 4113711"/>
              <a:gd name="connsiteX3" fmla="*/ 1494869 w 2989736"/>
              <a:gd name="connsiteY3" fmla="*/ 278676 h 4113711"/>
              <a:gd name="connsiteX4" fmla="*/ 1769189 w 2989736"/>
              <a:gd name="connsiteY4" fmla="*/ 4356 h 4113711"/>
              <a:gd name="connsiteX5" fmla="*/ 1768750 w 2989736"/>
              <a:gd name="connsiteY5" fmla="*/ 0 h 4113711"/>
              <a:gd name="connsiteX6" fmla="*/ 2788497 w 2989736"/>
              <a:gd name="connsiteY6" fmla="*/ 0 h 4113711"/>
              <a:gd name="connsiteX7" fmla="*/ 2989736 w 2989736"/>
              <a:gd name="connsiteY7" fmla="*/ 201239 h 4113711"/>
              <a:gd name="connsiteX8" fmla="*/ 2989736 w 2989736"/>
              <a:gd name="connsiteY8" fmla="*/ 3912472 h 4113711"/>
              <a:gd name="connsiteX9" fmla="*/ 2788497 w 2989736"/>
              <a:gd name="connsiteY9" fmla="*/ 4113711 h 4113711"/>
              <a:gd name="connsiteX10" fmla="*/ 201239 w 2989736"/>
              <a:gd name="connsiteY10" fmla="*/ 4113711 h 4113711"/>
              <a:gd name="connsiteX11" fmla="*/ 0 w 2989736"/>
              <a:gd name="connsiteY11" fmla="*/ 3912472 h 4113711"/>
              <a:gd name="connsiteX12" fmla="*/ 0 w 2989736"/>
              <a:gd name="connsiteY12" fmla="*/ 201239 h 4113711"/>
              <a:gd name="connsiteX13" fmla="*/ 201239 w 2989736"/>
              <a:gd name="connsiteY13" fmla="*/ 0 h 4113711"/>
            </a:gdLst>
            <a:ahLst/>
            <a:cxnLst/>
            <a:rect l="l" t="t" r="r" b="b"/>
            <a:pathLst>
              <a:path w="2989736" h="4113711">
                <a:moveTo>
                  <a:pt x="201239" y="0"/>
                </a:moveTo>
                <a:lnTo>
                  <a:pt x="1220988" y="0"/>
                </a:lnTo>
                <a:lnTo>
                  <a:pt x="1220549" y="4356"/>
                </a:lnTo>
                <a:cubicBezTo>
                  <a:pt x="1220549" y="155859"/>
                  <a:pt x="1343366" y="278676"/>
                  <a:pt x="1494869" y="278676"/>
                </a:cubicBezTo>
                <a:cubicBezTo>
                  <a:pt x="1646372" y="278676"/>
                  <a:pt x="1769189" y="155859"/>
                  <a:pt x="1769189" y="4356"/>
                </a:cubicBezTo>
                <a:lnTo>
                  <a:pt x="1768750" y="0"/>
                </a:lnTo>
                <a:lnTo>
                  <a:pt x="2788497" y="0"/>
                </a:lnTo>
                <a:cubicBezTo>
                  <a:pt x="2899638" y="0"/>
                  <a:pt x="2989736" y="90098"/>
                  <a:pt x="2989736" y="201239"/>
                </a:cubicBezTo>
                <a:lnTo>
                  <a:pt x="2989736" y="3912472"/>
                </a:lnTo>
                <a:cubicBezTo>
                  <a:pt x="2989736" y="4023613"/>
                  <a:pt x="2899638" y="4113711"/>
                  <a:pt x="2788497" y="4113711"/>
                </a:cubicBezTo>
                <a:lnTo>
                  <a:pt x="201239" y="4113711"/>
                </a:lnTo>
                <a:cubicBezTo>
                  <a:pt x="90098" y="4113711"/>
                  <a:pt x="0" y="4023613"/>
                  <a:pt x="0" y="3912472"/>
                </a:cubicBezTo>
                <a:lnTo>
                  <a:pt x="0" y="201239"/>
                </a:lnTo>
                <a:cubicBezTo>
                  <a:pt x="0" y="90098"/>
                  <a:pt x="90098" y="0"/>
                  <a:pt x="201239" y="0"/>
                </a:cubicBez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5400000">
            <a:off x="5575158" y="3115154"/>
            <a:ext cx="1028984" cy="3431218"/>
          </a:xfrm>
          <a:custGeom>
            <a:avLst/>
            <a:gdLst>
              <a:gd name="connsiteX0" fmla="*/ 0 w 1197713"/>
              <a:gd name="connsiteY0" fmla="*/ 1737909 h 3475818"/>
              <a:gd name="connsiteX1" fmla="*/ 1064655 w 1197713"/>
              <a:gd name="connsiteY1" fmla="*/ 49729 h 3475818"/>
              <a:gd name="connsiteX2" fmla="*/ 1197713 w 1197713"/>
              <a:gd name="connsiteY2" fmla="*/ 0 h 3475818"/>
              <a:gd name="connsiteX3" fmla="*/ 1197713 w 1197713"/>
              <a:gd name="connsiteY3" fmla="*/ 3475818 h 3475818"/>
              <a:gd name="connsiteX4" fmla="*/ 1064654 w 1197713"/>
              <a:gd name="connsiteY4" fmla="*/ 3426090 h 3475818"/>
              <a:gd name="connsiteX5" fmla="*/ 0 w 1197713"/>
              <a:gd name="connsiteY5" fmla="*/ 1737909 h 3475818"/>
            </a:gdLst>
            <a:ahLst/>
            <a:cxnLst/>
            <a:rect l="l" t="t" r="r" b="b"/>
            <a:pathLst>
              <a:path w="1197713" h="3475818">
                <a:moveTo>
                  <a:pt x="0" y="1737909"/>
                </a:moveTo>
                <a:cubicBezTo>
                  <a:pt x="0" y="972929"/>
                  <a:pt x="440634" y="318277"/>
                  <a:pt x="1064655" y="49729"/>
                </a:cubicBezTo>
                <a:lnTo>
                  <a:pt x="1197713" y="0"/>
                </a:lnTo>
                <a:lnTo>
                  <a:pt x="1197713" y="3475818"/>
                </a:lnTo>
                <a:lnTo>
                  <a:pt x="1064654" y="3426090"/>
                </a:lnTo>
                <a:cubicBezTo>
                  <a:pt x="440633" y="3157541"/>
                  <a:pt x="0" y="2502889"/>
                  <a:pt x="0" y="1737909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870275" y="2550218"/>
            <a:ext cx="2438749" cy="17325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驳回不符合要求的投诉单，退回申请人修改，提供驳回理由，指导申请人正确填写。
确保驳回理由清晰明确，便于申请人理解并修改完善投诉单。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870275" y="1865451"/>
            <a:ext cx="2438749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驳回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280584" y="4621935"/>
            <a:ext cx="1618130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62446" y="2194560"/>
            <a:ext cx="139337" cy="139337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750526" y="1541417"/>
            <a:ext cx="139337" cy="13933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LPS-Quality审批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3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170" name="Picture 2" descr="D:\Projects\[01]Project\Sartorius\需求\CMP投诉处理系统\preview\04-综合查询-审批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3546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194" name="Picture 2" descr="D:\Projects\[01]Project\Sartorius\需求\CMP投诉处理系统\preview\04-综合查询-审批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588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BO：实物确认与信息回填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06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3173600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对实物进行确认，确保与投诉单描述一致，确保实物确认准确无误，便于后续处理。
在实物确认过程中，详细记录实物状态和问题，便于后续追溯和查询。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805" y="2573100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83550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确认实物状态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018587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核实实物问题是否与投诉单描述一致，如有差异，及时与核实人或审批人沟通。
在核实过程中，记录核实结果，便于后续追溯和查询。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018992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41737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问题核实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376774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在实物确认过程中，详细记录实物状态和问题，便于后续追溯和查询。
确保记录清晰、准确，便于后续查询和统计分析。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377179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399924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确认结果记录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394349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36204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>
            <a:off x="33156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>
            <a:off x="824117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>
            <a:off x="79180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5400000">
            <a:off x="76132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实物确认</a:t>
            </a:r>
            <a:endParaRPr kumimoji="1"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0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用户角色与职责概述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01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220" name="Picture 4" descr="D:\Projects\[01]Project\Sartorius\需求\CMP投诉处理系统\preview\04-综合查询-实物确认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8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18546" y="6651975"/>
            <a:ext cx="12229087" cy="206025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288271" y="1862137"/>
            <a:ext cx="2616200" cy="3479800"/>
          </a:xfrm>
          <a:prstGeom prst="roundRect">
            <a:avLst>
              <a:gd name="adj" fmla="val 6775"/>
            </a:avLst>
          </a:prstGeom>
          <a:solidFill>
            <a:schemeClr val="bg1">
              <a:alpha val="20000"/>
            </a:schemeClr>
          </a:solidFill>
          <a:ln w="127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55397" y="1540185"/>
            <a:ext cx="3081206" cy="4098304"/>
          </a:xfrm>
          <a:prstGeom prst="roundRect">
            <a:avLst>
              <a:gd name="adj" fmla="val 6775"/>
            </a:avLst>
          </a:prstGeom>
          <a:gradFill>
            <a:gsLst>
              <a:gs pos="15000">
                <a:schemeClr val="accent1">
                  <a:alpha val="100000"/>
                </a:schemeClr>
              </a:gs>
              <a:gs pos="100000">
                <a:schemeClr val="accent1">
                  <a:lumMod val="75000"/>
                  <a:alpha val="100000"/>
                </a:schemeClr>
              </a:gs>
            </a:gsLst>
            <a:lin ang="5400000" scaled="0"/>
          </a:gra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287530" y="1862137"/>
            <a:ext cx="2616200" cy="3479800"/>
          </a:xfrm>
          <a:prstGeom prst="roundRect">
            <a:avLst>
              <a:gd name="adj" fmla="val 6775"/>
            </a:avLst>
          </a:prstGeom>
          <a:solidFill>
            <a:schemeClr val="bg1">
              <a:alpha val="20000"/>
            </a:schemeClr>
          </a:solidFill>
          <a:ln w="127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921286" y="1987683"/>
            <a:ext cx="527228" cy="527228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340314" y="2254384"/>
            <a:ext cx="486714" cy="527228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H="1">
            <a:off x="9310527" y="2254384"/>
            <a:ext cx="544806" cy="527228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375260" y="2897556"/>
            <a:ext cx="24155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信息回填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399786" y="3483488"/>
            <a:ext cx="2398900" cy="1690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根据实物确认结果，回填QN信息，确保QN信息准确无误，便于后续跟踪。
在回填QN过程中，确保信息完整、准确，便于后续查询和统计分析。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397486" y="3483488"/>
            <a:ext cx="2398900" cy="1690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回填QN信息后，提交审核，确保信息准确无误，便于后续处理。
在提交过程中，记录提交时间，便于后续追溯和查询。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372960" y="2897556"/>
            <a:ext cx="24155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C6A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993886" y="3369188"/>
            <a:ext cx="2398900" cy="1690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回填QN信息后，与投诉单信息进行核对，确保信息一致。
在核对过程中，记录核对结果，便于后续追溯和查询。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969360" y="2783256"/>
            <a:ext cx="24155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信息核对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回填QN</a:t>
            </a:r>
            <a:endParaRPr kumimoji="1"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18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9219" name="Picture 3" descr="D:\Projects\[01]Project\Sartorius\需求\CMP投诉处理系统\preview\04-综合查询-Q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354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13684" y="2209103"/>
            <a:ext cx="2996881" cy="2996881"/>
          </a:xfrm>
          <a:prstGeom prst="arc">
            <a:avLst>
              <a:gd name="adj1" fmla="val 3456335"/>
              <a:gd name="adj2" fmla="val 18870257"/>
            </a:avLst>
          </a:prstGeom>
          <a:noFill/>
          <a:ln w="76200" cap="rnd">
            <a:gradFill>
              <a:gsLst>
                <a:gs pos="18000">
                  <a:schemeClr val="accent1"/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2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43999" y="3361898"/>
            <a:ext cx="2480987" cy="1250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17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根据发货情况，回填发货状态，确保发货状态准确无误，便于后续跟踪。
在回填发货状态过程中，及时更新信息，确保客户能够实时了解发货进度。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43999" y="2902235"/>
            <a:ext cx="2480987" cy="463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发货状态确认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564910" y="2209103"/>
            <a:ext cx="2996881" cy="2996881"/>
          </a:xfrm>
          <a:prstGeom prst="arc">
            <a:avLst>
              <a:gd name="adj1" fmla="val 3456335"/>
              <a:gd name="adj2" fmla="val 18870257"/>
            </a:avLst>
          </a:prstGeom>
          <a:noFill/>
          <a:ln w="76200" cap="rnd">
            <a:gradFill>
              <a:gsLst>
                <a:gs pos="18000">
                  <a:schemeClr val="accent2"/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2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118950" y="2426717"/>
            <a:ext cx="347890" cy="34789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895225" y="3361898"/>
            <a:ext cx="2572375" cy="1250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回填发货状态后，与投诉单信息进行核对，确保信息一致。
在核对过程中，记录核对结果，便于后续追溯和查询。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895225" y="2902235"/>
            <a:ext cx="2569887" cy="463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572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信息核对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421587" y="2209103"/>
            <a:ext cx="2996881" cy="2996881"/>
          </a:xfrm>
          <a:prstGeom prst="arc">
            <a:avLst>
              <a:gd name="adj1" fmla="val 3456335"/>
              <a:gd name="adj2" fmla="val 18870257"/>
            </a:avLst>
          </a:prstGeom>
          <a:noFill/>
          <a:ln w="76200" cap="rnd">
            <a:gradFill>
              <a:gsLst>
                <a:gs pos="18000">
                  <a:schemeClr val="accent1"/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2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751902" y="3361898"/>
            <a:ext cx="2480987" cy="1250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回填发货状态后，提交审核，确保信息准确无误，便于后续处理。
在提交过程中，记录提交时间，便于后续追溯和查询。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751902" y="2902235"/>
            <a:ext cx="2480987" cy="463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31174" y="2208649"/>
            <a:ext cx="773939" cy="826400"/>
            <a:chOff x="2931174" y="2208649"/>
            <a:chExt cx="773939" cy="826400"/>
          </a:xfrm>
        </p:grpSpPr>
        <p:sp>
          <p:nvSpPr>
            <p:cNvPr id="14" name="标题 1"/>
            <p:cNvSpPr txBox="1"/>
            <p:nvPr/>
          </p:nvSpPr>
          <p:spPr>
            <a:xfrm>
              <a:off x="2931174" y="2230967"/>
              <a:ext cx="773939" cy="7739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635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2990614" y="2208649"/>
              <a:ext cx="670485" cy="826400"/>
            </a:xfrm>
            <a:prstGeom prst="actionButtonBlank">
              <a:avLst/>
            </a:prstGeom>
            <a:noFill/>
            <a:ln w="38100" cap="flat">
              <a:noFill/>
              <a:miter/>
            </a:ln>
            <a:effectLst/>
          </p:spPr>
          <p:txBody>
            <a:bodyPr vert="horz" wrap="square"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en-US" altLang="zh-CN" sz="32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/>
                  <a:ea typeface="OPPOSans H"/>
                  <a:cs typeface="OPPOSans H"/>
                </a:rPr>
                <a:t>01</a:t>
              </a:r>
              <a:endParaRPr kumimoji="1"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76413" y="2208649"/>
            <a:ext cx="773939" cy="826400"/>
            <a:chOff x="6776413" y="2208649"/>
            <a:chExt cx="773939" cy="826400"/>
          </a:xfrm>
        </p:grpSpPr>
        <p:sp>
          <p:nvSpPr>
            <p:cNvPr id="17" name="标题 1"/>
            <p:cNvSpPr txBox="1"/>
            <p:nvPr/>
          </p:nvSpPr>
          <p:spPr>
            <a:xfrm>
              <a:off x="6776413" y="2230967"/>
              <a:ext cx="773939" cy="77394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635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6835853" y="2208649"/>
              <a:ext cx="670485" cy="826400"/>
            </a:xfrm>
            <a:prstGeom prst="actionButtonBlank">
              <a:avLst/>
            </a:prstGeom>
            <a:noFill/>
            <a:ln w="38100" cap="flat">
              <a:noFill/>
              <a:miter/>
            </a:ln>
            <a:effectLst/>
          </p:spPr>
          <p:txBody>
            <a:bodyPr vert="horz" wrap="square"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en-US" altLang="zh-CN" sz="32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/>
                  <a:ea typeface="OPPOSans H"/>
                  <a:cs typeface="OPPOSans H"/>
                </a:rPr>
                <a:t>02</a:t>
              </a:r>
              <a:endParaRPr kumimoji="1"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700604" y="2208649"/>
            <a:ext cx="773939" cy="826400"/>
            <a:chOff x="10700604" y="2208649"/>
            <a:chExt cx="773939" cy="826400"/>
          </a:xfrm>
        </p:grpSpPr>
        <p:sp>
          <p:nvSpPr>
            <p:cNvPr id="20" name="标题 1"/>
            <p:cNvSpPr txBox="1"/>
            <p:nvPr/>
          </p:nvSpPr>
          <p:spPr>
            <a:xfrm>
              <a:off x="10700604" y="2230967"/>
              <a:ext cx="773939" cy="7739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635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>
              <a:off x="10760044" y="2208649"/>
              <a:ext cx="670485" cy="826400"/>
            </a:xfrm>
            <a:prstGeom prst="actionButtonBlank">
              <a:avLst/>
            </a:prstGeom>
            <a:noFill/>
            <a:ln w="38100" cap="flat">
              <a:noFill/>
              <a:miter/>
            </a:ln>
            <a:effectLst/>
          </p:spPr>
          <p:txBody>
            <a:bodyPr vert="horz" wrap="square"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en-US" altLang="zh-CN" sz="32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/>
                  <a:ea typeface="OPPOSans H"/>
                  <a:cs typeface="OPPOSans H"/>
                </a:rPr>
                <a:t>03</a:t>
              </a:r>
              <a:endParaRPr kumimoji="1" lang="zh-CN" altLang="en-US"/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回填发货状态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4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242" name="Picture 2" descr="D:\Projects\[01]Project\Sartorius\需求\CMP投诉处理系统\preview\04-综合查询-发货状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8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5897">
            <a:off x="628448" y="1199711"/>
            <a:ext cx="9786112" cy="5009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641327" y="1196502"/>
            <a:ext cx="9786112" cy="5009957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 flipV="1">
            <a:off x="641327" y="5291254"/>
            <a:ext cx="1420145" cy="915205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631086" y="2190127"/>
            <a:ext cx="5224129" cy="3849358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994938" y="2164280"/>
            <a:ext cx="5919675" cy="164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谢谢大家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H="1" flipV="1">
            <a:off x="540697" y="563676"/>
            <a:ext cx="176321" cy="176321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H="1" flipV="1">
            <a:off x="861297" y="563676"/>
            <a:ext cx="176321" cy="176321"/>
          </a:xfrm>
          <a:prstGeom prst="flowChartConnector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0800000" flipH="1" flipV="1">
            <a:off x="1181898" y="563676"/>
            <a:ext cx="176321" cy="176321"/>
          </a:xfrm>
          <a:prstGeom prst="flowChartConnector">
            <a:avLst/>
          </a:pr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098588" y="4526946"/>
            <a:ext cx="2287610" cy="488978"/>
          </a:xfrm>
          <a:prstGeom prst="roundRect">
            <a:avLst>
              <a:gd name="adj" fmla="val 14417"/>
            </a:avLst>
          </a:pr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72526" y="4414892"/>
            <a:ext cx="437517" cy="43597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267273" y="4498543"/>
            <a:ext cx="248022" cy="26867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1468" tIns="30734" rIns="61468" bIns="30734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29683" y="3879935"/>
            <a:ext cx="5580000" cy="32977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229431" y="3969747"/>
            <a:ext cx="1711720" cy="1501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818762" y="3983033"/>
            <a:ext cx="734553" cy="123577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784318" y="4036743"/>
            <a:ext cx="3921535" cy="161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94938" y="1546576"/>
            <a:ext cx="3513889" cy="1092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D03D">
                        <a:alpha val="100000"/>
                      </a:srgbClr>
                    </a:gs>
                    <a:gs pos="86000">
                      <a:srgbClr val="FFD03D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2025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8241" y="2807347"/>
            <a:ext cx="476122" cy="476122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6901913" y="930366"/>
            <a:ext cx="1930938" cy="1159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6901913" y="930366"/>
            <a:ext cx="1930938" cy="31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7068924" y="1378458"/>
            <a:ext cx="245768" cy="245768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8900000">
            <a:off x="7117987" y="1443905"/>
            <a:ext cx="147642" cy="87439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7421584" y="1414323"/>
            <a:ext cx="1289658" cy="174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068924" y="1745260"/>
            <a:ext cx="245768" cy="245768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18900000">
            <a:off x="7117987" y="1810707"/>
            <a:ext cx="147642" cy="87439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7421584" y="1781125"/>
            <a:ext cx="1289658" cy="174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10800000" flipH="1" flipV="1">
            <a:off x="7029090" y="1044021"/>
            <a:ext cx="84652" cy="84652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10800000" flipH="1" flipV="1">
            <a:off x="7183010" y="1044021"/>
            <a:ext cx="84652" cy="8465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10800000" flipH="1" flipV="1">
            <a:off x="7336931" y="1044021"/>
            <a:ext cx="84652" cy="84652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8423692" y="1060607"/>
            <a:ext cx="287550" cy="5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>
            <a:off x="11163489" y="2569286"/>
            <a:ext cx="476122" cy="476122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>
            <a:off x="3791869" y="4526946"/>
            <a:ext cx="2287610" cy="488978"/>
          </a:xfrm>
          <a:prstGeom prst="roundRect">
            <a:avLst>
              <a:gd name="adj" fmla="val 14417"/>
            </a:avLst>
          </a:prstGeom>
          <a:solidFill>
            <a:schemeClr val="tx1">
              <a:lumMod val="85000"/>
              <a:lumOff val="15000"/>
            </a:schemeClr>
          </a:solidFill>
          <a:ln w="952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>
            <a:off x="3865807" y="4414892"/>
            <a:ext cx="437517" cy="43597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>
            <a:off x="3948377" y="4506893"/>
            <a:ext cx="272379" cy="251969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61468" tIns="30734" rIns="61468" bIns="30734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>
            <a:off x="5090298" y="4623842"/>
            <a:ext cx="984196" cy="32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2025.4</a:t>
            </a:r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>
            <a:off x="4506035" y="4624858"/>
            <a:ext cx="756233" cy="31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时间：</a:t>
            </a:r>
            <a:endParaRPr kumimoji="1" lang="zh-CN" altLang="en-US"/>
          </a:p>
        </p:txBody>
      </p:sp>
      <p:sp>
        <p:nvSpPr>
          <p:cNvPr id="41" name="标题 1"/>
          <p:cNvSpPr txBox="1"/>
          <p:nvPr/>
        </p:nvSpPr>
        <p:spPr>
          <a:xfrm>
            <a:off x="1678870" y="4625875"/>
            <a:ext cx="1916800" cy="316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800" dirty="0" smtClean="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主讲人: </a:t>
            </a:r>
            <a:r>
              <a:rPr kumimoji="1" lang="zh-CN" altLang="en-US" sz="1800" dirty="0" smtClean="0">
                <a:ln w="635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软服软件</a:t>
            </a:r>
            <a:endParaRPr kumimoji="1" lang="zh-CN" altLang="en-US" dirty="0"/>
          </a:p>
        </p:txBody>
      </p:sp>
      <p:sp>
        <p:nvSpPr>
          <p:cNvPr id="42" name="标题 1"/>
          <p:cNvSpPr txBox="1"/>
          <p:nvPr/>
        </p:nvSpPr>
        <p:spPr>
          <a:xfrm>
            <a:off x="9882214" y="428604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63500" cap="sq">
            <a:solidFill>
              <a:schemeClr val="tx1">
                <a:alpha val="100000"/>
              </a:schemeClr>
            </a:solidFill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SARTORIUS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/>
          </a:blip>
          <a:srcRect t="34859" b="34859"/>
          <a:stretch>
            <a:fillRect/>
          </a:stretch>
        </p:blipFill>
        <p:spPr>
          <a:xfrm>
            <a:off x="0" y="4788976"/>
            <a:ext cx="12192000" cy="2069024"/>
          </a:xfrm>
          <a:custGeom>
            <a:avLst/>
            <a:gdLst/>
            <a:ahLst/>
            <a:cxnLst/>
            <a:rect l="l" t="t" r="r" b="b"/>
            <a:pathLst>
              <a:path w="12192000" h="2069024">
                <a:moveTo>
                  <a:pt x="0" y="0"/>
                </a:moveTo>
                <a:lnTo>
                  <a:pt x="12192000" y="0"/>
                </a:lnTo>
                <a:lnTo>
                  <a:pt x="12192000" y="2069024"/>
                </a:lnTo>
                <a:lnTo>
                  <a:pt x="0" y="20690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4788976"/>
            <a:ext cx="12192000" cy="2069024"/>
          </a:xfrm>
          <a:prstGeom prst="rect">
            <a:avLst/>
          </a:prstGeom>
          <a:solidFill>
            <a:schemeClr val="tx1">
              <a:lumMod val="85000"/>
              <a:lumOff val="15000"/>
              <a:alpha val="8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60184" y="1391370"/>
            <a:ext cx="1471432" cy="1471432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14183" y="1677727"/>
            <a:ext cx="3432534" cy="3633746"/>
          </a:xfrm>
          <a:prstGeom prst="roundRect">
            <a:avLst>
              <a:gd name="adj" fmla="val 53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444500" sx="98000" sy="980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7171" y="1968650"/>
            <a:ext cx="279808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角色定义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97171" y="2339340"/>
            <a:ext cx="2798086" cy="25374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用户角色涵盖Sales、Service、核实人等七类，各司其职，共同推进网站项目投诉单处理流程。
每个角色都有明确的职责范围和操作流程，确保投诉单处理高效、规范。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26992" y="2116704"/>
            <a:ext cx="45719" cy="21869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73651" y="1994784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132084" y="1391370"/>
            <a:ext cx="1471432" cy="1471432"/>
          </a:xfrm>
          <a:prstGeom prst="ellipse">
            <a:avLst/>
          </a:prstGeom>
          <a:solidFill>
            <a:schemeClr val="accent2">
              <a:alpha val="1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386083" y="1677727"/>
            <a:ext cx="3432534" cy="3633746"/>
          </a:xfrm>
          <a:prstGeom prst="roundRect">
            <a:avLst>
              <a:gd name="adj" fmla="val 53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444500" sx="98000" sy="980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769071" y="1968650"/>
            <a:ext cx="279808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角色关联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769071" y="2339340"/>
            <a:ext cx="2798086" cy="25374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Sales和Service负责投诉单的创建与初步审核，核实人依据产品类型进行信息核实与处理建议。
Service Dept. Manager、LPS VP、LPS- Quality依次进行审批，BO负责实物确认与信息回填。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598892" y="2116704"/>
            <a:ext cx="45719" cy="21869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545551" y="1994784"/>
            <a:ext cx="152400" cy="1524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903983" y="1391370"/>
            <a:ext cx="1471432" cy="1471432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157983" y="1677727"/>
            <a:ext cx="3432534" cy="3633746"/>
          </a:xfrm>
          <a:prstGeom prst="roundRect">
            <a:avLst>
              <a:gd name="adj" fmla="val 539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444500" sx="98000" sy="980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540971" y="1968650"/>
            <a:ext cx="279808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流程流转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540971" y="2339340"/>
            <a:ext cx="2798086" cy="25374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投诉单从Sales发起，依次流转至核实人、Service Dept. Manager等角色，最终由BO完成实物确认与信息回填。
在流转过程中，各角色需紧密协作，确保投诉单处理流程顺畅无阻。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370791" y="2116704"/>
            <a:ext cx="45719" cy="21869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317450" y="1994784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用户角色分类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4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 flipV="1">
            <a:off x="0" y="-1"/>
            <a:ext cx="12192000" cy="6858000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58813" y="680997"/>
            <a:ext cx="1626616" cy="376176"/>
          </a:xfrm>
          <a:prstGeom prst="roundRect">
            <a:avLst>
              <a:gd name="adj" fmla="val 12287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434103" flipH="1">
            <a:off x="1845440" y="1628603"/>
            <a:ext cx="8900072" cy="3959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1833727" y="1626066"/>
            <a:ext cx="8900072" cy="3959864"/>
          </a:xfrm>
          <a:custGeom>
            <a:avLst/>
            <a:gdLst>
              <a:gd name="connsiteX0" fmla="*/ 0 w 11163300"/>
              <a:gd name="connsiteY0" fmla="*/ 5715000 h 5715000"/>
              <a:gd name="connsiteX1" fmla="*/ 11163300 w 11163300"/>
              <a:gd name="connsiteY1" fmla="*/ 5715000 h 5715000"/>
              <a:gd name="connsiteX2" fmla="*/ 11163300 w 11163300"/>
              <a:gd name="connsiteY2" fmla="*/ 0 h 5715000"/>
              <a:gd name="connsiteX3" fmla="*/ 1630081 w 11163300"/>
              <a:gd name="connsiteY3" fmla="*/ 0 h 5715000"/>
              <a:gd name="connsiteX4" fmla="*/ 0 w 11163300"/>
              <a:gd name="connsiteY4" fmla="*/ 1053363 h 5715000"/>
            </a:gdLst>
            <a:ahLst/>
            <a:cxnLst/>
            <a:rect l="l" t="t" r="r" b="b"/>
            <a:pathLst>
              <a:path w="11163300" h="5715000">
                <a:moveTo>
                  <a:pt x="0" y="5715000"/>
                </a:moveTo>
                <a:lnTo>
                  <a:pt x="11163300" y="5715000"/>
                </a:lnTo>
                <a:lnTo>
                  <a:pt x="11163300" y="0"/>
                </a:lnTo>
                <a:lnTo>
                  <a:pt x="1630081" y="0"/>
                </a:lnTo>
                <a:lnTo>
                  <a:pt x="0" y="1053363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9442235" y="4862553"/>
            <a:ext cx="1291565" cy="723377"/>
          </a:xfrm>
          <a:prstGeom prst="rtTriangl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/>
          </a:ln>
          <a:effectLst>
            <a:outerShdw blurRad="139700" dist="38100" dir="2700000" algn="tl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968861" y="2887580"/>
            <a:ext cx="5322885" cy="1470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Sales：投诉单创建与自查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88480" y="4496246"/>
            <a:ext cx="4997854" cy="2927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177030" y="4575976"/>
            <a:ext cx="1519567" cy="133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84113" y="4587770"/>
            <a:ext cx="652094" cy="109705"/>
          </a:xfrm>
          <a:custGeom>
            <a:avLst/>
            <a:gdLst>
              <a:gd name="connsiteX0" fmla="*/ 649857 w 679383"/>
              <a:gd name="connsiteY0" fmla="*/ 0 h 114296"/>
              <a:gd name="connsiteX1" fmla="*/ 672623 w 679383"/>
              <a:gd name="connsiteY1" fmla="*/ 0 h 114296"/>
              <a:gd name="connsiteX2" fmla="*/ 679223 w 679383"/>
              <a:gd name="connsiteY2" fmla="*/ 11510 h 114296"/>
              <a:gd name="connsiteX3" fmla="*/ 664272 w 679383"/>
              <a:gd name="connsiteY3" fmla="*/ 106856 h 114296"/>
              <a:gd name="connsiteX4" fmla="*/ 657673 w 679383"/>
              <a:gd name="connsiteY4" fmla="*/ 114296 h 114296"/>
              <a:gd name="connsiteX5" fmla="*/ 634906 w 679383"/>
              <a:gd name="connsiteY5" fmla="*/ 114296 h 114296"/>
              <a:gd name="connsiteX6" fmla="*/ 628307 w 679383"/>
              <a:gd name="connsiteY6" fmla="*/ 102787 h 114296"/>
              <a:gd name="connsiteX7" fmla="*/ 643257 w 679383"/>
              <a:gd name="connsiteY7" fmla="*/ 7441 h 114296"/>
              <a:gd name="connsiteX8" fmla="*/ 649857 w 679383"/>
              <a:gd name="connsiteY8" fmla="*/ 0 h 114296"/>
              <a:gd name="connsiteX9" fmla="*/ 524227 w 679383"/>
              <a:gd name="connsiteY9" fmla="*/ 0 h 114296"/>
              <a:gd name="connsiteX10" fmla="*/ 546993 w 679383"/>
              <a:gd name="connsiteY10" fmla="*/ 0 h 114296"/>
              <a:gd name="connsiteX11" fmla="*/ 553592 w 679383"/>
              <a:gd name="connsiteY11" fmla="*/ 11510 h 114296"/>
              <a:gd name="connsiteX12" fmla="*/ 538642 w 679383"/>
              <a:gd name="connsiteY12" fmla="*/ 106856 h 114296"/>
              <a:gd name="connsiteX13" fmla="*/ 532042 w 679383"/>
              <a:gd name="connsiteY13" fmla="*/ 114296 h 114296"/>
              <a:gd name="connsiteX14" fmla="*/ 509276 w 679383"/>
              <a:gd name="connsiteY14" fmla="*/ 114296 h 114296"/>
              <a:gd name="connsiteX15" fmla="*/ 502676 w 679383"/>
              <a:gd name="connsiteY15" fmla="*/ 102787 h 114296"/>
              <a:gd name="connsiteX16" fmla="*/ 517627 w 679383"/>
              <a:gd name="connsiteY16" fmla="*/ 7441 h 114296"/>
              <a:gd name="connsiteX17" fmla="*/ 524227 w 679383"/>
              <a:gd name="connsiteY17" fmla="*/ 0 h 114296"/>
              <a:gd name="connsiteX18" fmla="*/ 398598 w 679383"/>
              <a:gd name="connsiteY18" fmla="*/ 0 h 114296"/>
              <a:gd name="connsiteX19" fmla="*/ 421364 w 679383"/>
              <a:gd name="connsiteY19" fmla="*/ 0 h 114296"/>
              <a:gd name="connsiteX20" fmla="*/ 427963 w 679383"/>
              <a:gd name="connsiteY20" fmla="*/ 11510 h 114296"/>
              <a:gd name="connsiteX21" fmla="*/ 413013 w 679383"/>
              <a:gd name="connsiteY21" fmla="*/ 106856 h 114296"/>
              <a:gd name="connsiteX22" fmla="*/ 406413 w 679383"/>
              <a:gd name="connsiteY22" fmla="*/ 114296 h 114296"/>
              <a:gd name="connsiteX23" fmla="*/ 383647 w 679383"/>
              <a:gd name="connsiteY23" fmla="*/ 114296 h 114296"/>
              <a:gd name="connsiteX24" fmla="*/ 377047 w 679383"/>
              <a:gd name="connsiteY24" fmla="*/ 102787 h 114296"/>
              <a:gd name="connsiteX25" fmla="*/ 391998 w 679383"/>
              <a:gd name="connsiteY25" fmla="*/ 7441 h 114296"/>
              <a:gd name="connsiteX26" fmla="*/ 398598 w 679383"/>
              <a:gd name="connsiteY26" fmla="*/ 0 h 114296"/>
              <a:gd name="connsiteX27" fmla="*/ 272969 w 679383"/>
              <a:gd name="connsiteY27" fmla="*/ 0 h 114296"/>
              <a:gd name="connsiteX28" fmla="*/ 295735 w 679383"/>
              <a:gd name="connsiteY28" fmla="*/ 0 h 114296"/>
              <a:gd name="connsiteX29" fmla="*/ 302334 w 679383"/>
              <a:gd name="connsiteY29" fmla="*/ 11510 h 114296"/>
              <a:gd name="connsiteX30" fmla="*/ 287384 w 679383"/>
              <a:gd name="connsiteY30" fmla="*/ 106856 h 114296"/>
              <a:gd name="connsiteX31" fmla="*/ 280784 w 679383"/>
              <a:gd name="connsiteY31" fmla="*/ 114296 h 114296"/>
              <a:gd name="connsiteX32" fmla="*/ 258018 w 679383"/>
              <a:gd name="connsiteY32" fmla="*/ 114296 h 114296"/>
              <a:gd name="connsiteX33" fmla="*/ 251418 w 679383"/>
              <a:gd name="connsiteY33" fmla="*/ 102787 h 114296"/>
              <a:gd name="connsiteX34" fmla="*/ 266369 w 679383"/>
              <a:gd name="connsiteY34" fmla="*/ 7441 h 114296"/>
              <a:gd name="connsiteX35" fmla="*/ 272969 w 679383"/>
              <a:gd name="connsiteY35" fmla="*/ 0 h 114296"/>
              <a:gd name="connsiteX36" fmla="*/ 147340 w 679383"/>
              <a:gd name="connsiteY36" fmla="*/ 0 h 114296"/>
              <a:gd name="connsiteX37" fmla="*/ 170106 w 679383"/>
              <a:gd name="connsiteY37" fmla="*/ 0 h 114296"/>
              <a:gd name="connsiteX38" fmla="*/ 176705 w 679383"/>
              <a:gd name="connsiteY38" fmla="*/ 11510 h 114296"/>
              <a:gd name="connsiteX39" fmla="*/ 161755 w 679383"/>
              <a:gd name="connsiteY39" fmla="*/ 106856 h 114296"/>
              <a:gd name="connsiteX40" fmla="*/ 155155 w 679383"/>
              <a:gd name="connsiteY40" fmla="*/ 114296 h 114296"/>
              <a:gd name="connsiteX41" fmla="*/ 132389 w 679383"/>
              <a:gd name="connsiteY41" fmla="*/ 114296 h 114296"/>
              <a:gd name="connsiteX42" fmla="*/ 125789 w 679383"/>
              <a:gd name="connsiteY42" fmla="*/ 102787 h 114296"/>
              <a:gd name="connsiteX43" fmla="*/ 140740 w 679383"/>
              <a:gd name="connsiteY43" fmla="*/ 7441 h 114296"/>
              <a:gd name="connsiteX44" fmla="*/ 147340 w 679383"/>
              <a:gd name="connsiteY44" fmla="*/ 0 h 114296"/>
              <a:gd name="connsiteX45" fmla="*/ 21711 w 679383"/>
              <a:gd name="connsiteY45" fmla="*/ 0 h 114296"/>
              <a:gd name="connsiteX46" fmla="*/ 44477 w 679383"/>
              <a:gd name="connsiteY46" fmla="*/ 0 h 114296"/>
              <a:gd name="connsiteX47" fmla="*/ 51076 w 679383"/>
              <a:gd name="connsiteY47" fmla="*/ 11510 h 114296"/>
              <a:gd name="connsiteX48" fmla="*/ 36126 w 679383"/>
              <a:gd name="connsiteY48" fmla="*/ 106856 h 114296"/>
              <a:gd name="connsiteX49" fmla="*/ 29526 w 679383"/>
              <a:gd name="connsiteY49" fmla="*/ 114296 h 114296"/>
              <a:gd name="connsiteX50" fmla="*/ 6760 w 679383"/>
              <a:gd name="connsiteY50" fmla="*/ 114296 h 114296"/>
              <a:gd name="connsiteX51" fmla="*/ 160 w 679383"/>
              <a:gd name="connsiteY51" fmla="*/ 102787 h 114296"/>
              <a:gd name="connsiteX52" fmla="*/ 15111 w 679383"/>
              <a:gd name="connsiteY52" fmla="*/ 7441 h 114296"/>
              <a:gd name="connsiteX53" fmla="*/ 21711 w 679383"/>
              <a:gd name="connsiteY53" fmla="*/ 0 h 114296"/>
            </a:gdLst>
            <a:ahLst/>
            <a:cxnLst/>
            <a:rect l="l" t="t" r="r" b="b"/>
            <a:pathLst>
              <a:path w="679383" h="114296">
                <a:moveTo>
                  <a:pt x="649857" y="0"/>
                </a:moveTo>
                <a:lnTo>
                  <a:pt x="672623" y="0"/>
                </a:lnTo>
                <a:cubicBezTo>
                  <a:pt x="676943" y="0"/>
                  <a:pt x="680150" y="5594"/>
                  <a:pt x="679223" y="11510"/>
                </a:cubicBezTo>
                <a:lnTo>
                  <a:pt x="664272" y="106856"/>
                </a:lnTo>
                <a:cubicBezTo>
                  <a:pt x="663591" y="111201"/>
                  <a:pt x="660845" y="114296"/>
                  <a:pt x="657673" y="114296"/>
                </a:cubicBezTo>
                <a:lnTo>
                  <a:pt x="634906" y="114296"/>
                </a:lnTo>
                <a:cubicBezTo>
                  <a:pt x="630587" y="114296"/>
                  <a:pt x="627379" y="108703"/>
                  <a:pt x="628307" y="102787"/>
                </a:cubicBezTo>
                <a:lnTo>
                  <a:pt x="643257" y="7441"/>
                </a:lnTo>
                <a:cubicBezTo>
                  <a:pt x="643939" y="3095"/>
                  <a:pt x="646684" y="0"/>
                  <a:pt x="649857" y="0"/>
                </a:cubicBezTo>
                <a:close/>
                <a:moveTo>
                  <a:pt x="524227" y="0"/>
                </a:moveTo>
                <a:lnTo>
                  <a:pt x="546993" y="0"/>
                </a:lnTo>
                <a:cubicBezTo>
                  <a:pt x="551312" y="0"/>
                  <a:pt x="554520" y="5594"/>
                  <a:pt x="553592" y="11510"/>
                </a:cubicBezTo>
                <a:lnTo>
                  <a:pt x="538642" y="106856"/>
                </a:lnTo>
                <a:cubicBezTo>
                  <a:pt x="537960" y="111201"/>
                  <a:pt x="535215" y="114296"/>
                  <a:pt x="532042" y="114296"/>
                </a:cubicBezTo>
                <a:lnTo>
                  <a:pt x="509276" y="114296"/>
                </a:lnTo>
                <a:cubicBezTo>
                  <a:pt x="504956" y="114296"/>
                  <a:pt x="501749" y="108703"/>
                  <a:pt x="502676" y="102787"/>
                </a:cubicBezTo>
                <a:lnTo>
                  <a:pt x="517627" y="7441"/>
                </a:lnTo>
                <a:cubicBezTo>
                  <a:pt x="518308" y="3095"/>
                  <a:pt x="521054" y="0"/>
                  <a:pt x="524227" y="0"/>
                </a:cubicBezTo>
                <a:close/>
                <a:moveTo>
                  <a:pt x="398598" y="0"/>
                </a:moveTo>
                <a:lnTo>
                  <a:pt x="421364" y="0"/>
                </a:lnTo>
                <a:cubicBezTo>
                  <a:pt x="425683" y="0"/>
                  <a:pt x="428891" y="5594"/>
                  <a:pt x="427963" y="11510"/>
                </a:cubicBezTo>
                <a:lnTo>
                  <a:pt x="413013" y="106856"/>
                </a:lnTo>
                <a:cubicBezTo>
                  <a:pt x="412331" y="111201"/>
                  <a:pt x="409586" y="114296"/>
                  <a:pt x="406413" y="114296"/>
                </a:cubicBezTo>
                <a:lnTo>
                  <a:pt x="383647" y="114296"/>
                </a:lnTo>
                <a:cubicBezTo>
                  <a:pt x="379327" y="114296"/>
                  <a:pt x="376120" y="108703"/>
                  <a:pt x="377047" y="102787"/>
                </a:cubicBezTo>
                <a:lnTo>
                  <a:pt x="391998" y="7441"/>
                </a:lnTo>
                <a:cubicBezTo>
                  <a:pt x="392679" y="3095"/>
                  <a:pt x="395425" y="0"/>
                  <a:pt x="398598" y="0"/>
                </a:cubicBezTo>
                <a:close/>
                <a:moveTo>
                  <a:pt x="272969" y="0"/>
                </a:moveTo>
                <a:lnTo>
                  <a:pt x="295735" y="0"/>
                </a:lnTo>
                <a:cubicBezTo>
                  <a:pt x="300054" y="0"/>
                  <a:pt x="303262" y="5594"/>
                  <a:pt x="302334" y="11510"/>
                </a:cubicBezTo>
                <a:lnTo>
                  <a:pt x="287384" y="106856"/>
                </a:lnTo>
                <a:cubicBezTo>
                  <a:pt x="286702" y="111201"/>
                  <a:pt x="283957" y="114296"/>
                  <a:pt x="280784" y="114296"/>
                </a:cubicBezTo>
                <a:lnTo>
                  <a:pt x="258018" y="114296"/>
                </a:lnTo>
                <a:cubicBezTo>
                  <a:pt x="253698" y="114296"/>
                  <a:pt x="250491" y="108703"/>
                  <a:pt x="251418" y="102787"/>
                </a:cubicBezTo>
                <a:lnTo>
                  <a:pt x="266369" y="7441"/>
                </a:lnTo>
                <a:cubicBezTo>
                  <a:pt x="267050" y="3095"/>
                  <a:pt x="269796" y="0"/>
                  <a:pt x="272969" y="0"/>
                </a:cubicBezTo>
                <a:close/>
                <a:moveTo>
                  <a:pt x="147340" y="0"/>
                </a:moveTo>
                <a:lnTo>
                  <a:pt x="170106" y="0"/>
                </a:lnTo>
                <a:cubicBezTo>
                  <a:pt x="174425" y="0"/>
                  <a:pt x="177633" y="5594"/>
                  <a:pt x="176705" y="11510"/>
                </a:cubicBezTo>
                <a:lnTo>
                  <a:pt x="161755" y="106856"/>
                </a:lnTo>
                <a:cubicBezTo>
                  <a:pt x="161073" y="111201"/>
                  <a:pt x="158328" y="114296"/>
                  <a:pt x="155155" y="114296"/>
                </a:cubicBezTo>
                <a:lnTo>
                  <a:pt x="132389" y="114296"/>
                </a:lnTo>
                <a:cubicBezTo>
                  <a:pt x="128069" y="114296"/>
                  <a:pt x="124862" y="108703"/>
                  <a:pt x="125789" y="102787"/>
                </a:cubicBezTo>
                <a:lnTo>
                  <a:pt x="140740" y="7441"/>
                </a:lnTo>
                <a:cubicBezTo>
                  <a:pt x="141421" y="3095"/>
                  <a:pt x="144167" y="0"/>
                  <a:pt x="147340" y="0"/>
                </a:cubicBezTo>
                <a:close/>
                <a:moveTo>
                  <a:pt x="21711" y="0"/>
                </a:moveTo>
                <a:lnTo>
                  <a:pt x="44477" y="0"/>
                </a:lnTo>
                <a:cubicBezTo>
                  <a:pt x="48796" y="0"/>
                  <a:pt x="52004" y="5594"/>
                  <a:pt x="51076" y="11510"/>
                </a:cubicBezTo>
                <a:lnTo>
                  <a:pt x="36126" y="106856"/>
                </a:lnTo>
                <a:cubicBezTo>
                  <a:pt x="35444" y="111201"/>
                  <a:pt x="32699" y="114296"/>
                  <a:pt x="29526" y="114296"/>
                </a:cubicBezTo>
                <a:lnTo>
                  <a:pt x="6760" y="114296"/>
                </a:lnTo>
                <a:cubicBezTo>
                  <a:pt x="2440" y="114296"/>
                  <a:pt x="-767" y="108703"/>
                  <a:pt x="160" y="102787"/>
                </a:cubicBezTo>
                <a:lnTo>
                  <a:pt x="15111" y="7441"/>
                </a:lnTo>
                <a:cubicBezTo>
                  <a:pt x="15792" y="3095"/>
                  <a:pt x="18538" y="0"/>
                  <a:pt x="21711" y="0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702735" y="4635451"/>
            <a:ext cx="2377785" cy="1434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968861" y="1980831"/>
            <a:ext cx="2318102" cy="969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Part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7389" y="5068339"/>
            <a:ext cx="422674" cy="422674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553562" y="882026"/>
            <a:ext cx="1979625" cy="11885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553562" y="882026"/>
            <a:ext cx="1979625" cy="31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24784" y="1341417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900000">
            <a:off x="9775084" y="1408514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0086336" y="1378185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24784" y="1717466"/>
            <a:ext cx="251965" cy="251965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9775084" y="1784563"/>
            <a:ext cx="151364" cy="89643"/>
          </a:xfrm>
          <a:prstGeom prst="corner">
            <a:avLst>
              <a:gd name="adj1" fmla="val 37056"/>
              <a:gd name="adj2" fmla="val 3336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0086336" y="1754236"/>
            <a:ext cx="1322176" cy="17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 flipH="1" flipV="1">
            <a:off x="9683946" y="998546"/>
            <a:ext cx="86786" cy="86786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0800000" flipH="1" flipV="1">
            <a:off x="9841747" y="998546"/>
            <a:ext cx="86786" cy="8678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0800000" flipH="1" flipV="1">
            <a:off x="9999548" y="998546"/>
            <a:ext cx="86786" cy="86786"/>
          </a:xfrm>
          <a:prstGeom prst="flowChartConnector">
            <a:avLst/>
          </a:prstGeom>
          <a:solidFill>
            <a:schemeClr val="bg1"/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113712" y="1015551"/>
            <a:ext cx="294800" cy="52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solidFill>
              <a:schemeClr val="tx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1827" y="2124274"/>
            <a:ext cx="606376" cy="606376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noFill/>
          <a:ln w="2059" cap="flat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7313523" y="-180043"/>
            <a:ext cx="2518998" cy="3130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gradFill>
                  <a:gsLst>
                    <a:gs pos="0">
                      <a:srgbClr val="FFE07E">
                        <a:alpha val="100000"/>
                      </a:srgbClr>
                    </a:gs>
                    <a:gs pos="87000">
                      <a:srgbClr val="FFAA56">
                        <a:alpha val="10000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02</a:t>
            </a:r>
            <a:endParaRPr kumimoji="1"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783459" y="2013623"/>
            <a:ext cx="4518359" cy="3329317"/>
          </a:xfrm>
          <a:custGeom>
            <a:avLst/>
            <a:gdLst>
              <a:gd name="connsiteX0" fmla="*/ 0 w 5224129"/>
              <a:gd name="connsiteY0" fmla="*/ 0 h 3849358"/>
              <a:gd name="connsiteX1" fmla="*/ 5224129 w 5224129"/>
              <a:gd name="connsiteY1" fmla="*/ 0 h 3849358"/>
              <a:gd name="connsiteX2" fmla="*/ 5224129 w 5224129"/>
              <a:gd name="connsiteY2" fmla="*/ 3849358 h 3849358"/>
              <a:gd name="connsiteX3" fmla="*/ 0 w 5224129"/>
              <a:gd name="connsiteY3" fmla="*/ 3849358 h 3849358"/>
            </a:gdLst>
            <a:ahLst/>
            <a:cxnLst/>
            <a:rect l="l" t="t" r="r" b="b"/>
            <a:pathLst>
              <a:path w="5224129" h="3849358">
                <a:moveTo>
                  <a:pt x="0" y="0"/>
                </a:moveTo>
                <a:lnTo>
                  <a:pt x="5224129" y="0"/>
                </a:lnTo>
                <a:lnTo>
                  <a:pt x="5224129" y="3849358"/>
                </a:lnTo>
                <a:lnTo>
                  <a:pt x="0" y="38493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标题 1"/>
          <p:cNvSpPr txBox="1"/>
          <p:nvPr/>
        </p:nvSpPr>
        <p:spPr>
          <a:xfrm>
            <a:off x="11163303" y="4235740"/>
            <a:ext cx="707101" cy="707101"/>
          </a:xfrm>
          <a:custGeom>
            <a:avLst/>
            <a:gdLst>
              <a:gd name="connsiteX0" fmla="*/ 192992 w 385983"/>
              <a:gd name="connsiteY0" fmla="*/ 0 h 385983"/>
              <a:gd name="connsiteX1" fmla="*/ 134112 w 385983"/>
              <a:gd name="connsiteY1" fmla="*/ 134112 h 385983"/>
              <a:gd name="connsiteX2" fmla="*/ 0 w 385983"/>
              <a:gd name="connsiteY2" fmla="*/ 192992 h 385983"/>
              <a:gd name="connsiteX3" fmla="*/ 134112 w 385983"/>
              <a:gd name="connsiteY3" fmla="*/ 251851 h 385983"/>
              <a:gd name="connsiteX4" fmla="*/ 192992 w 385983"/>
              <a:gd name="connsiteY4" fmla="*/ 385984 h 385983"/>
              <a:gd name="connsiteX5" fmla="*/ 251851 w 385983"/>
              <a:gd name="connsiteY5" fmla="*/ 251851 h 385983"/>
              <a:gd name="connsiteX6" fmla="*/ 385984 w 385983"/>
              <a:gd name="connsiteY6" fmla="*/ 192992 h 385983"/>
              <a:gd name="connsiteX7" fmla="*/ 251851 w 385983"/>
              <a:gd name="connsiteY7" fmla="*/ 134112 h 385983"/>
              <a:gd name="connsiteX8" fmla="*/ 192992 w 385983"/>
              <a:gd name="connsiteY8" fmla="*/ 0 h 385983"/>
            </a:gdLst>
            <a:ahLst/>
            <a:cxnLst/>
            <a:rect l="l" t="t" r="r" b="b"/>
            <a:pathLst>
              <a:path w="385983" h="385983">
                <a:moveTo>
                  <a:pt x="192992" y="0"/>
                </a:moveTo>
                <a:lnTo>
                  <a:pt x="134112" y="134112"/>
                </a:lnTo>
                <a:lnTo>
                  <a:pt x="0" y="192992"/>
                </a:lnTo>
                <a:lnTo>
                  <a:pt x="134112" y="251851"/>
                </a:lnTo>
                <a:lnTo>
                  <a:pt x="192992" y="385984"/>
                </a:lnTo>
                <a:lnTo>
                  <a:pt x="251851" y="251851"/>
                </a:lnTo>
                <a:lnTo>
                  <a:pt x="385984" y="192992"/>
                </a:lnTo>
                <a:lnTo>
                  <a:pt x="251851" y="134112"/>
                </a:lnTo>
                <a:lnTo>
                  <a:pt x="19299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5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0" y="6083697"/>
            <a:ext cx="12192000" cy="27845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0" y="6579548"/>
            <a:ext cx="12192000" cy="27845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614539" y="2515090"/>
            <a:ext cx="571701" cy="571699"/>
            <a:chOff x="1614539" y="2515090"/>
            <a:chExt cx="571701" cy="571699"/>
          </a:xfrm>
        </p:grpSpPr>
        <p:sp>
          <p:nvSpPr>
            <p:cNvPr id="4" name="标题 1"/>
            <p:cNvSpPr txBox="1"/>
            <p:nvPr/>
          </p:nvSpPr>
          <p:spPr>
            <a:xfrm>
              <a:off x="1614539" y="2515090"/>
              <a:ext cx="571701" cy="5716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1776349" y="2684028"/>
              <a:ext cx="248082" cy="233823"/>
            </a:xfrm>
            <a:custGeom>
              <a:avLst/>
              <a:gdLst>
                <a:gd name="connsiteX0" fmla="*/ 565749 w 763907"/>
                <a:gd name="connsiteY0" fmla="*/ 529546 h 720000"/>
                <a:gd name="connsiteX1" fmla="*/ 585849 w 763907"/>
                <a:gd name="connsiteY1" fmla="*/ 537865 h 720000"/>
                <a:gd name="connsiteX2" fmla="*/ 698960 w 763907"/>
                <a:gd name="connsiteY2" fmla="*/ 650977 h 720000"/>
                <a:gd name="connsiteX3" fmla="*/ 698960 w 763907"/>
                <a:gd name="connsiteY3" fmla="*/ 691178 h 720000"/>
                <a:gd name="connsiteX4" fmla="*/ 678860 w 763907"/>
                <a:gd name="connsiteY4" fmla="*/ 699521 h 720000"/>
                <a:gd name="connsiteX5" fmla="*/ 658760 w 763907"/>
                <a:gd name="connsiteY5" fmla="*/ 691178 h 720000"/>
                <a:gd name="connsiteX6" fmla="*/ 545648 w 763907"/>
                <a:gd name="connsiteY6" fmla="*/ 578066 h 720000"/>
                <a:gd name="connsiteX7" fmla="*/ 545648 w 763907"/>
                <a:gd name="connsiteY7" fmla="*/ 537865 h 720000"/>
                <a:gd name="connsiteX8" fmla="*/ 565749 w 763907"/>
                <a:gd name="connsiteY8" fmla="*/ 529546 h 720000"/>
                <a:gd name="connsiteX9" fmla="*/ 565749 w 763907"/>
                <a:gd name="connsiteY9" fmla="*/ 359807 h 720000"/>
                <a:gd name="connsiteX10" fmla="*/ 735464 w 763907"/>
                <a:gd name="connsiteY10" fmla="*/ 359807 h 720000"/>
                <a:gd name="connsiteX11" fmla="*/ 763907 w 763907"/>
                <a:gd name="connsiteY11" fmla="*/ 388251 h 720000"/>
                <a:gd name="connsiteX12" fmla="*/ 735464 w 763907"/>
                <a:gd name="connsiteY12" fmla="*/ 416695 h 720000"/>
                <a:gd name="connsiteX13" fmla="*/ 565749 w 763907"/>
                <a:gd name="connsiteY13" fmla="*/ 416695 h 720000"/>
                <a:gd name="connsiteX14" fmla="*/ 537305 w 763907"/>
                <a:gd name="connsiteY14" fmla="*/ 388251 h 720000"/>
                <a:gd name="connsiteX15" fmla="*/ 565749 w 763907"/>
                <a:gd name="connsiteY15" fmla="*/ 359807 h 720000"/>
                <a:gd name="connsiteX16" fmla="*/ 678860 w 763907"/>
                <a:gd name="connsiteY16" fmla="*/ 77005 h 720000"/>
                <a:gd name="connsiteX17" fmla="*/ 698960 w 763907"/>
                <a:gd name="connsiteY17" fmla="*/ 85325 h 720000"/>
                <a:gd name="connsiteX18" fmla="*/ 698960 w 763907"/>
                <a:gd name="connsiteY18" fmla="*/ 125525 h 720000"/>
                <a:gd name="connsiteX19" fmla="*/ 585849 w 763907"/>
                <a:gd name="connsiteY19" fmla="*/ 238636 h 720000"/>
                <a:gd name="connsiteX20" fmla="*/ 565749 w 763907"/>
                <a:gd name="connsiteY20" fmla="*/ 246980 h 720000"/>
                <a:gd name="connsiteX21" fmla="*/ 545648 w 763907"/>
                <a:gd name="connsiteY21" fmla="*/ 238636 h 720000"/>
                <a:gd name="connsiteX22" fmla="*/ 545648 w 763907"/>
                <a:gd name="connsiteY22" fmla="*/ 198436 h 720000"/>
                <a:gd name="connsiteX23" fmla="*/ 658760 w 763907"/>
                <a:gd name="connsiteY23" fmla="*/ 85325 h 720000"/>
                <a:gd name="connsiteX24" fmla="*/ 678860 w 763907"/>
                <a:gd name="connsiteY24" fmla="*/ 77005 h 720000"/>
                <a:gd name="connsiteX25" fmla="*/ 362802 w 763907"/>
                <a:gd name="connsiteY25" fmla="*/ 5 h 720000"/>
                <a:gd name="connsiteX26" fmla="*/ 422012 w 763907"/>
                <a:gd name="connsiteY26" fmla="*/ 16490 h 720000"/>
                <a:gd name="connsiteX27" fmla="*/ 481080 w 763907"/>
                <a:gd name="connsiteY27" fmla="*/ 119457 h 720000"/>
                <a:gd name="connsiteX28" fmla="*/ 481080 w 763907"/>
                <a:gd name="connsiteY28" fmla="*/ 600631 h 720000"/>
                <a:gd name="connsiteX29" fmla="*/ 422012 w 763907"/>
                <a:gd name="connsiteY29" fmla="*/ 703598 h 720000"/>
                <a:gd name="connsiteX30" fmla="*/ 361806 w 763907"/>
                <a:gd name="connsiteY30" fmla="*/ 720000 h 720000"/>
                <a:gd name="connsiteX31" fmla="*/ 303306 w 763907"/>
                <a:gd name="connsiteY31" fmla="*/ 704546 h 720000"/>
                <a:gd name="connsiteX32" fmla="*/ 60870 w 763907"/>
                <a:gd name="connsiteY32" fmla="*/ 568300 h 720000"/>
                <a:gd name="connsiteX33" fmla="*/ 0 w 763907"/>
                <a:gd name="connsiteY33" fmla="*/ 464291 h 720000"/>
                <a:gd name="connsiteX34" fmla="*/ 0 w 763907"/>
                <a:gd name="connsiteY34" fmla="*/ 255702 h 720000"/>
                <a:gd name="connsiteX35" fmla="*/ 60870 w 763907"/>
                <a:gd name="connsiteY35" fmla="*/ 151693 h 720000"/>
                <a:gd name="connsiteX36" fmla="*/ 303306 w 763907"/>
                <a:gd name="connsiteY36" fmla="*/ 15447 h 720000"/>
                <a:gd name="connsiteX37" fmla="*/ 362802 w 763907"/>
                <a:gd name="connsiteY37" fmla="*/ 5 h 720000"/>
              </a:gdLst>
              <a:ahLst/>
              <a:cxnLst/>
              <a:rect l="l" t="t" r="r" b="b"/>
              <a:pathLst>
                <a:path w="763907" h="720000">
                  <a:moveTo>
                    <a:pt x="565749" y="529546"/>
                  </a:moveTo>
                  <a:cubicBezTo>
                    <a:pt x="573025" y="529546"/>
                    <a:pt x="580302" y="532319"/>
                    <a:pt x="585849" y="537865"/>
                  </a:cubicBezTo>
                  <a:lnTo>
                    <a:pt x="698960" y="650977"/>
                  </a:lnTo>
                  <a:cubicBezTo>
                    <a:pt x="710054" y="662070"/>
                    <a:pt x="710054" y="680084"/>
                    <a:pt x="698960" y="691178"/>
                  </a:cubicBezTo>
                  <a:cubicBezTo>
                    <a:pt x="693461" y="696677"/>
                    <a:pt x="686161" y="699521"/>
                    <a:pt x="678860" y="699521"/>
                  </a:cubicBezTo>
                  <a:cubicBezTo>
                    <a:pt x="671560" y="699521"/>
                    <a:pt x="664259" y="696771"/>
                    <a:pt x="658760" y="691178"/>
                  </a:cubicBezTo>
                  <a:lnTo>
                    <a:pt x="545648" y="578066"/>
                  </a:lnTo>
                  <a:cubicBezTo>
                    <a:pt x="534555" y="566973"/>
                    <a:pt x="534555" y="548959"/>
                    <a:pt x="545648" y="537865"/>
                  </a:cubicBezTo>
                  <a:cubicBezTo>
                    <a:pt x="551195" y="532319"/>
                    <a:pt x="558471" y="529546"/>
                    <a:pt x="565749" y="529546"/>
                  </a:cubicBezTo>
                  <a:close/>
                  <a:moveTo>
                    <a:pt x="565749" y="359807"/>
                  </a:moveTo>
                  <a:lnTo>
                    <a:pt x="735464" y="359807"/>
                  </a:lnTo>
                  <a:cubicBezTo>
                    <a:pt x="751202" y="359807"/>
                    <a:pt x="763907" y="372512"/>
                    <a:pt x="763907" y="388251"/>
                  </a:cubicBezTo>
                  <a:cubicBezTo>
                    <a:pt x="763907" y="403990"/>
                    <a:pt x="751107" y="416695"/>
                    <a:pt x="735464" y="416695"/>
                  </a:cubicBezTo>
                  <a:lnTo>
                    <a:pt x="565749" y="416695"/>
                  </a:lnTo>
                  <a:cubicBezTo>
                    <a:pt x="550010" y="416695"/>
                    <a:pt x="537305" y="403990"/>
                    <a:pt x="537305" y="388251"/>
                  </a:cubicBezTo>
                  <a:cubicBezTo>
                    <a:pt x="537305" y="372512"/>
                    <a:pt x="550010" y="359807"/>
                    <a:pt x="565749" y="359807"/>
                  </a:cubicBezTo>
                  <a:close/>
                  <a:moveTo>
                    <a:pt x="678860" y="77005"/>
                  </a:moveTo>
                  <a:cubicBezTo>
                    <a:pt x="686137" y="77005"/>
                    <a:pt x="693414" y="79778"/>
                    <a:pt x="698960" y="85325"/>
                  </a:cubicBezTo>
                  <a:cubicBezTo>
                    <a:pt x="710054" y="96418"/>
                    <a:pt x="710054" y="114432"/>
                    <a:pt x="698960" y="125525"/>
                  </a:cubicBezTo>
                  <a:lnTo>
                    <a:pt x="585849" y="238636"/>
                  </a:lnTo>
                  <a:cubicBezTo>
                    <a:pt x="580350" y="244231"/>
                    <a:pt x="573049" y="246980"/>
                    <a:pt x="565749" y="246980"/>
                  </a:cubicBezTo>
                  <a:cubicBezTo>
                    <a:pt x="558448" y="246980"/>
                    <a:pt x="551147" y="244231"/>
                    <a:pt x="545648" y="238636"/>
                  </a:cubicBezTo>
                  <a:cubicBezTo>
                    <a:pt x="534555" y="227543"/>
                    <a:pt x="534555" y="209529"/>
                    <a:pt x="545648" y="198436"/>
                  </a:cubicBezTo>
                  <a:lnTo>
                    <a:pt x="658760" y="85325"/>
                  </a:lnTo>
                  <a:cubicBezTo>
                    <a:pt x="664306" y="79778"/>
                    <a:pt x="671583" y="77005"/>
                    <a:pt x="678860" y="77005"/>
                  </a:cubicBezTo>
                  <a:close/>
                  <a:moveTo>
                    <a:pt x="362802" y="5"/>
                  </a:moveTo>
                  <a:cubicBezTo>
                    <a:pt x="383186" y="183"/>
                    <a:pt x="403524" y="5682"/>
                    <a:pt x="422012" y="16490"/>
                  </a:cubicBezTo>
                  <a:cubicBezTo>
                    <a:pt x="458989" y="38108"/>
                    <a:pt x="481080" y="76601"/>
                    <a:pt x="481080" y="119457"/>
                  </a:cubicBezTo>
                  <a:lnTo>
                    <a:pt x="481080" y="600631"/>
                  </a:lnTo>
                  <a:cubicBezTo>
                    <a:pt x="481080" y="643486"/>
                    <a:pt x="458989" y="681980"/>
                    <a:pt x="422012" y="703598"/>
                  </a:cubicBezTo>
                  <a:cubicBezTo>
                    <a:pt x="403240" y="714501"/>
                    <a:pt x="382475" y="720000"/>
                    <a:pt x="361806" y="720000"/>
                  </a:cubicBezTo>
                  <a:cubicBezTo>
                    <a:pt x="341706" y="720000"/>
                    <a:pt x="321700" y="714881"/>
                    <a:pt x="303306" y="704546"/>
                  </a:cubicBezTo>
                  <a:lnTo>
                    <a:pt x="60870" y="568300"/>
                  </a:lnTo>
                  <a:cubicBezTo>
                    <a:pt x="23324" y="547157"/>
                    <a:pt x="0" y="507336"/>
                    <a:pt x="0" y="464291"/>
                  </a:cubicBezTo>
                  <a:lnTo>
                    <a:pt x="0" y="255702"/>
                  </a:lnTo>
                  <a:cubicBezTo>
                    <a:pt x="0" y="212657"/>
                    <a:pt x="23324" y="172742"/>
                    <a:pt x="60870" y="151693"/>
                  </a:cubicBezTo>
                  <a:lnTo>
                    <a:pt x="303306" y="15447"/>
                  </a:lnTo>
                  <a:cubicBezTo>
                    <a:pt x="321984" y="4970"/>
                    <a:pt x="342417" y="-173"/>
                    <a:pt x="362802" y="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cxnSp>
        <p:nvCxnSpPr>
          <p:cNvPr id="6" name="标题 1"/>
          <p:cNvCxnSpPr/>
          <p:nvPr/>
        </p:nvCxnSpPr>
        <p:spPr>
          <a:xfrm>
            <a:off x="9097470" y="3776165"/>
            <a:ext cx="1745156" cy="0"/>
          </a:xfrm>
          <a:prstGeom prst="line">
            <a:avLst/>
          </a:prstGeom>
          <a:noFill/>
          <a:ln w="6350" cap="flat">
            <a:solidFill>
              <a:schemeClr val="tx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6239296" y="2515090"/>
            <a:ext cx="559381" cy="55937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97619" y="2673412"/>
            <a:ext cx="242736" cy="242736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6122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信息录入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6122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1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在系统中详细录入客户信息、产品问题描述等必要内容，确保信息准确完整，便于后续跟进处理。
选择正确的投诉单类型，如产品质量问题、服务问题等，以便系统正确推送至相应处理人员。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8474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3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在新建投诉单时，上传相关附件，如产品照片、合同等，为核实人提供更全面的参考信息。
确保附件清晰可读，与投诉内容相关，便于核实人快速了解问题背景。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8474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附件上传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235069" y="3811648"/>
            <a:ext cx="1600198" cy="22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1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提交投诉单后，系统自动流转至核实人，Sales需跟踪处理进度，及时与客户沟通反馈。
在投诉单流转过程中，及时响应核实人或审批人的询问，补充必要信息，确保流程顺利进行。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235069" y="3176648"/>
            <a:ext cx="1600198" cy="560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9125540">
            <a:off x="3845311" y="2408336"/>
            <a:ext cx="784013" cy="772888"/>
          </a:xfrm>
          <a:prstGeom prst="arc">
            <a:avLst>
              <a:gd name="adj1" fmla="val 16200000"/>
              <a:gd name="adj2" fmla="val 9646559"/>
            </a:avLst>
          </a:prstGeom>
          <a:noFill/>
          <a:ln w="76200" cap="rnd">
            <a:gradFill>
              <a:gsLst>
                <a:gs pos="2000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961436" y="2515090"/>
            <a:ext cx="551761" cy="551758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117603" y="2686162"/>
            <a:ext cx="239429" cy="209616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新建投诉单</a:t>
            </a:r>
            <a:endParaRPr kumimoji="1"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20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051" name="Picture 3" descr="D:\Projects\[01]Project\Sartorius\需求\CMP投诉处理系统\preview\01-sales-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53916" cy="6860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425651" y="1495791"/>
            <a:ext cx="7353672" cy="82296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>
            <a:off x="4558810" y="2361529"/>
            <a:ext cx="3074378" cy="3480166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638079" y="4024424"/>
            <a:ext cx="2979341" cy="155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检查投诉单中各项信息之间的逻辑关系，如产品型号与问题描述是否匹配。
确保投诉单信息真实可靠，避免因虚假信息导致处理错误。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900157" y="2947712"/>
            <a:ext cx="391685" cy="447317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38090" tIns="38090" rIns="38090" bIns="3809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90553" y="4024424"/>
            <a:ext cx="3018508" cy="1519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68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检查投诉单信息完整性，包括客户联系方式、问题描述等，确保无遗漏，便于核实人快速处理。
确认投诉单符合公司规定格式，如语言规范、信息分类准确等，避免后续修改和延误处理。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308873" y="4024424"/>
            <a:ext cx="3004741" cy="1553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自查通过后，提交投诉单至核实人，等待进一步处理，确保投诉单流转顺畅。
在提交过程中，记录自查结果，便于后续追溯和查询。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117802" y="2947712"/>
            <a:ext cx="430180" cy="447317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38090" tIns="38090" rIns="38090" bIns="3809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568535" y="2986373"/>
            <a:ext cx="447317" cy="369994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38090" tIns="38090" rIns="38090" bIns="3809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90553" y="3491024"/>
            <a:ext cx="3018508" cy="465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信息完整性检查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611653" y="3491024"/>
            <a:ext cx="3018508" cy="465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逻辑一致性检查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281953" y="3491024"/>
            <a:ext cx="3018508" cy="465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B8E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提交审核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4772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投诉单自查</a:t>
            </a:r>
            <a:endParaRPr kumimoji="1"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71663" y="431800"/>
            <a:ext cx="464937" cy="458275"/>
            <a:chOff x="271663" y="431800"/>
            <a:chExt cx="464937" cy="458275"/>
          </a:xfrm>
        </p:grpSpPr>
        <p:sp>
          <p:nvSpPr>
            <p:cNvPr id="16" name="标题 1"/>
            <p:cNvSpPr txBox="1"/>
            <p:nvPr/>
          </p:nvSpPr>
          <p:spPr>
            <a:xfrm>
              <a:off x="348958" y="502433"/>
              <a:ext cx="387642" cy="387642"/>
            </a:xfrm>
            <a:prstGeom prst="roundRect">
              <a:avLst/>
            </a:prstGeom>
            <a:solidFill>
              <a:schemeClr val="accent2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>
              <a:off x="271663" y="431800"/>
              <a:ext cx="387642" cy="387642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1"/>
            <a:ext cx="12192000" cy="6858000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074" name="Picture 2" descr="D:\Projects\[01]Project\Sartorius\需求\CMP投诉处理系统\preview\02-自查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64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BB8E00"/>
      </a:accent1>
      <a:accent2>
        <a:srgbClr val="E57200"/>
      </a:accent2>
      <a:accent3>
        <a:srgbClr val="BF9900"/>
      </a:accent3>
      <a:accent4>
        <a:srgbClr val="BF9000"/>
      </a:accent4>
      <a:accent5>
        <a:srgbClr val="EB8735"/>
      </a:accent5>
      <a:accent6>
        <a:srgbClr val="BF9000"/>
      </a:accent6>
      <a:hlink>
        <a:srgbClr val="F4540C"/>
      </a:hlink>
      <a:folHlink>
        <a:srgbClr val="7030A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544</Words>
  <PresentationFormat>自定义</PresentationFormat>
  <Paragraphs>164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等线</vt:lpstr>
      <vt:lpstr>OPPOSans R</vt:lpstr>
      <vt:lpstr>Source Han Sans CN Regular</vt:lpstr>
      <vt:lpstr>Source Han Sans</vt:lpstr>
      <vt:lpstr>OPPOSans H</vt:lpstr>
      <vt:lpstr>Source Han Sans CN Bold</vt:lpstr>
      <vt:lpstr>OPPOSans B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SoftServiceTech Co.,Ltd.</dc:creator>
  <cp:lastModifiedBy>Admin</cp:lastModifiedBy>
  <cp:revision>19</cp:revision>
  <dcterms:modified xsi:type="dcterms:W3CDTF">2025-04-07T09:03:50Z</dcterms:modified>
</cp:coreProperties>
</file>